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Lst>
  <p:sldSz cx="18288000" cy="10287000"/>
  <p:notesSz cx="6858000" cy="9144000"/>
  <p:embeddedFontLst>
    <p:embeddedFont>
      <p:font typeface="Calibri" panose="020F0502020204030204" pitchFamily="34" charset="0"/>
      <p:regular r:id="rId20"/>
      <p:bold r:id="rId21"/>
      <p:italic r:id="rId22"/>
      <p:boldItalic r:id="rId23"/>
    </p:embeddedFont>
    <p:embeddedFont>
      <p:font typeface="Roboto" panose="020B0604020202020204" charset="0"/>
      <p:regular r:id="rId24"/>
    </p:embeddedFont>
    <p:embeddedFont>
      <p:font typeface="Roboto Bold" panose="020B0604020202020204" charset="0"/>
      <p:regular r:id="rId25"/>
    </p:embeddedFont>
    <p:embeddedFont>
      <p:font typeface="Roboto Bold Italics" panose="020B0604020202020204" charset="0"/>
      <p:regular r:id="rId2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538"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12/12/2023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12/12/2023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sv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9.pn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9.png"/><Relationship Id="rId4"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7.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7" Type="http://schemas.openxmlformats.org/officeDocument/2006/relationships/image" Target="../media/image15.sv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5400000">
            <a:off x="5921230" y="-2222185"/>
            <a:ext cx="4925189" cy="10214450"/>
          </a:xfrm>
          <a:custGeom>
            <a:avLst/>
            <a:gdLst/>
            <a:ahLst/>
            <a:cxnLst/>
            <a:rect l="l" t="t" r="r" b="b"/>
            <a:pathLst>
              <a:path w="4925189" h="9610125">
                <a:moveTo>
                  <a:pt x="0" y="0"/>
                </a:moveTo>
                <a:lnTo>
                  <a:pt x="4925189" y="0"/>
                </a:lnTo>
                <a:lnTo>
                  <a:pt x="4925189" y="9610125"/>
                </a:lnTo>
                <a:lnTo>
                  <a:pt x="0" y="9610125"/>
                </a:lnTo>
                <a:lnTo>
                  <a:pt x="0" y="0"/>
                </a:lnTo>
                <a:close/>
              </a:path>
            </a:pathLst>
          </a:custGeom>
          <a:blipFill>
            <a:blip r:embed="rId3"/>
            <a:stretch>
              <a:fillRect/>
            </a:stretch>
          </a:blipFill>
        </p:spPr>
      </p:sp>
      <p:sp>
        <p:nvSpPr>
          <p:cNvPr id="4" name="TextBox 4"/>
          <p:cNvSpPr txBox="1"/>
          <p:nvPr/>
        </p:nvSpPr>
        <p:spPr>
          <a:xfrm>
            <a:off x="4362549" y="1623864"/>
            <a:ext cx="8359370" cy="2522351"/>
          </a:xfrm>
          <a:prstGeom prst="rect">
            <a:avLst/>
          </a:prstGeom>
        </p:spPr>
        <p:txBody>
          <a:bodyPr lIns="0" tIns="0" rIns="0" bIns="0" rtlCol="0" anchor="t">
            <a:spAutoFit/>
          </a:bodyPr>
          <a:lstStyle/>
          <a:p>
            <a:pPr algn="ctr">
              <a:lnSpc>
                <a:spcPts val="6601"/>
              </a:lnSpc>
            </a:pPr>
            <a:r>
              <a:rPr lang="en-US" sz="5690" b="1">
                <a:solidFill>
                  <a:srgbClr val="202020"/>
                </a:solidFill>
                <a:latin typeface="Roboto" panose="020B0604020202020204" charset="0"/>
                <a:ea typeface="Roboto" panose="020B0604020202020204" charset="0"/>
              </a:rPr>
              <a:t>TRƯỜNG ĐẠI HỌC CNTT</a:t>
            </a:r>
          </a:p>
          <a:p>
            <a:pPr algn="ctr">
              <a:lnSpc>
                <a:spcPts val="6601"/>
              </a:lnSpc>
            </a:pPr>
            <a:r>
              <a:rPr lang="en-US" sz="5690" b="1">
                <a:solidFill>
                  <a:srgbClr val="202020"/>
                </a:solidFill>
                <a:latin typeface="Roboto" panose="020B0604020202020204" charset="0"/>
                <a:ea typeface="Roboto" panose="020B0604020202020204" charset="0"/>
              </a:rPr>
              <a:t> KHOA KHOA HỌC VÀ KỸ THUẬT THÔNG TIN</a:t>
            </a:r>
          </a:p>
        </p:txBody>
      </p:sp>
      <p:sp>
        <p:nvSpPr>
          <p:cNvPr id="5" name="Freeform 5"/>
          <p:cNvSpPr/>
          <p:nvPr/>
        </p:nvSpPr>
        <p:spPr>
          <a:xfrm rot="-1149211">
            <a:off x="11469752" y="8251099"/>
            <a:ext cx="9630574" cy="3311356"/>
          </a:xfrm>
          <a:custGeom>
            <a:avLst/>
            <a:gdLst/>
            <a:ahLst/>
            <a:cxnLst/>
            <a:rect l="l" t="t" r="r" b="b"/>
            <a:pathLst>
              <a:path w="9630574" h="3311356">
                <a:moveTo>
                  <a:pt x="0" y="0"/>
                </a:moveTo>
                <a:lnTo>
                  <a:pt x="9630574" y="0"/>
                </a:lnTo>
                <a:lnTo>
                  <a:pt x="9630574" y="3311356"/>
                </a:lnTo>
                <a:lnTo>
                  <a:pt x="0" y="3311356"/>
                </a:lnTo>
                <a:lnTo>
                  <a:pt x="0" y="0"/>
                </a:lnTo>
                <a:close/>
              </a:path>
            </a:pathLst>
          </a:custGeom>
          <a:blipFill>
            <a:blip r:embed="rId4"/>
            <a:stretch>
              <a:fillRect r="-93711"/>
            </a:stretch>
          </a:blipFill>
        </p:spPr>
      </p:sp>
      <p:sp>
        <p:nvSpPr>
          <p:cNvPr id="6" name="Freeform 6"/>
          <p:cNvSpPr/>
          <p:nvPr/>
        </p:nvSpPr>
        <p:spPr>
          <a:xfrm rot="-4518722">
            <a:off x="-1433895" y="6682827"/>
            <a:ext cx="4925189" cy="9610125"/>
          </a:xfrm>
          <a:custGeom>
            <a:avLst/>
            <a:gdLst/>
            <a:ahLst/>
            <a:cxnLst/>
            <a:rect l="l" t="t" r="r" b="b"/>
            <a:pathLst>
              <a:path w="4925189" h="9610125">
                <a:moveTo>
                  <a:pt x="0" y="0"/>
                </a:moveTo>
                <a:lnTo>
                  <a:pt x="4925190" y="0"/>
                </a:lnTo>
                <a:lnTo>
                  <a:pt x="4925190" y="9610124"/>
                </a:lnTo>
                <a:lnTo>
                  <a:pt x="0" y="9610124"/>
                </a:lnTo>
                <a:lnTo>
                  <a:pt x="0" y="0"/>
                </a:lnTo>
                <a:close/>
              </a:path>
            </a:pathLst>
          </a:custGeom>
          <a:blipFill>
            <a:blip r:embed="rId3"/>
            <a:stretch>
              <a:fillRect/>
            </a:stretch>
          </a:blipFill>
        </p:spPr>
      </p:sp>
      <p:sp>
        <p:nvSpPr>
          <p:cNvPr id="7" name="Freeform 7"/>
          <p:cNvSpPr/>
          <p:nvPr/>
        </p:nvSpPr>
        <p:spPr>
          <a:xfrm rot="9246100">
            <a:off x="-4484837" y="-942978"/>
            <a:ext cx="9630574" cy="3311356"/>
          </a:xfrm>
          <a:custGeom>
            <a:avLst/>
            <a:gdLst/>
            <a:ahLst/>
            <a:cxnLst/>
            <a:rect l="l" t="t" r="r" b="b"/>
            <a:pathLst>
              <a:path w="9630574" h="3311356">
                <a:moveTo>
                  <a:pt x="0" y="0"/>
                </a:moveTo>
                <a:lnTo>
                  <a:pt x="9630574" y="0"/>
                </a:lnTo>
                <a:lnTo>
                  <a:pt x="9630574" y="3311356"/>
                </a:lnTo>
                <a:lnTo>
                  <a:pt x="0" y="3311356"/>
                </a:lnTo>
                <a:lnTo>
                  <a:pt x="0" y="0"/>
                </a:lnTo>
                <a:close/>
              </a:path>
            </a:pathLst>
          </a:custGeom>
          <a:blipFill>
            <a:blip r:embed="rId4"/>
            <a:stretch>
              <a:fillRect r="-93711"/>
            </a:stretch>
          </a:blipFill>
        </p:spPr>
      </p:sp>
      <p:sp>
        <p:nvSpPr>
          <p:cNvPr id="8" name="Freeform 8"/>
          <p:cNvSpPr/>
          <p:nvPr/>
        </p:nvSpPr>
        <p:spPr>
          <a:xfrm rot="6685722">
            <a:off x="15066516" y="-5152529"/>
            <a:ext cx="4925189" cy="9610125"/>
          </a:xfrm>
          <a:custGeom>
            <a:avLst/>
            <a:gdLst/>
            <a:ahLst/>
            <a:cxnLst/>
            <a:rect l="l" t="t" r="r" b="b"/>
            <a:pathLst>
              <a:path w="4925189" h="9610125">
                <a:moveTo>
                  <a:pt x="0" y="0"/>
                </a:moveTo>
                <a:lnTo>
                  <a:pt x="4925189" y="0"/>
                </a:lnTo>
                <a:lnTo>
                  <a:pt x="4925189" y="9610125"/>
                </a:lnTo>
                <a:lnTo>
                  <a:pt x="0" y="9610125"/>
                </a:lnTo>
                <a:lnTo>
                  <a:pt x="0" y="0"/>
                </a:lnTo>
                <a:close/>
              </a:path>
            </a:pathLst>
          </a:custGeom>
          <a:blipFill>
            <a:blip r:embed="rId3"/>
            <a:stretch>
              <a:fillRect/>
            </a:stretch>
          </a:blipFill>
        </p:spPr>
      </p:sp>
      <p:sp>
        <p:nvSpPr>
          <p:cNvPr id="9" name="Freeform 9"/>
          <p:cNvSpPr/>
          <p:nvPr/>
        </p:nvSpPr>
        <p:spPr>
          <a:xfrm rot="1929226">
            <a:off x="11862776" y="-787950"/>
            <a:ext cx="1718286" cy="2420789"/>
          </a:xfrm>
          <a:custGeom>
            <a:avLst/>
            <a:gdLst/>
            <a:ahLst/>
            <a:cxnLst/>
            <a:rect l="l" t="t" r="r" b="b"/>
            <a:pathLst>
              <a:path w="1718286" h="2420789">
                <a:moveTo>
                  <a:pt x="0" y="0"/>
                </a:moveTo>
                <a:lnTo>
                  <a:pt x="1718286" y="0"/>
                </a:lnTo>
                <a:lnTo>
                  <a:pt x="1718286" y="2420790"/>
                </a:lnTo>
                <a:lnTo>
                  <a:pt x="0" y="2420790"/>
                </a:lnTo>
                <a:lnTo>
                  <a:pt x="0" y="0"/>
                </a:lnTo>
                <a:close/>
              </a:path>
            </a:pathLst>
          </a:custGeom>
          <a:blipFill>
            <a:blip r:embed="rId5"/>
            <a:stretch>
              <a:fillRect/>
            </a:stretch>
          </a:blipFill>
        </p:spPr>
      </p:sp>
      <p:sp>
        <p:nvSpPr>
          <p:cNvPr id="10" name="Freeform 10"/>
          <p:cNvSpPr/>
          <p:nvPr/>
        </p:nvSpPr>
        <p:spPr>
          <a:xfrm>
            <a:off x="13964981" y="2816132"/>
            <a:ext cx="3294319" cy="2947961"/>
          </a:xfrm>
          <a:custGeom>
            <a:avLst/>
            <a:gdLst/>
            <a:ahLst/>
            <a:cxnLst/>
            <a:rect l="l" t="t" r="r" b="b"/>
            <a:pathLst>
              <a:path w="3294319" h="2947961">
                <a:moveTo>
                  <a:pt x="0" y="0"/>
                </a:moveTo>
                <a:lnTo>
                  <a:pt x="3294319" y="0"/>
                </a:lnTo>
                <a:lnTo>
                  <a:pt x="3294319" y="2947961"/>
                </a:lnTo>
                <a:lnTo>
                  <a:pt x="0" y="29479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p:nvPr/>
        </p:nvGrpSpPr>
        <p:grpSpPr>
          <a:xfrm>
            <a:off x="10467215" y="6228127"/>
            <a:ext cx="7674662" cy="3933264"/>
            <a:chOff x="0" y="0"/>
            <a:chExt cx="10232883" cy="5244353"/>
          </a:xfrm>
        </p:grpSpPr>
        <p:sp>
          <p:nvSpPr>
            <p:cNvPr id="12" name="Freeform 12"/>
            <p:cNvSpPr/>
            <p:nvPr/>
          </p:nvSpPr>
          <p:spPr>
            <a:xfrm rot="5400000">
              <a:off x="2494265" y="-2494265"/>
              <a:ext cx="5244353" cy="10232883"/>
            </a:xfrm>
            <a:custGeom>
              <a:avLst/>
              <a:gdLst/>
              <a:ahLst/>
              <a:cxnLst/>
              <a:rect l="l" t="t" r="r" b="b"/>
              <a:pathLst>
                <a:path w="5244353" h="10232883">
                  <a:moveTo>
                    <a:pt x="0" y="0"/>
                  </a:moveTo>
                  <a:lnTo>
                    <a:pt x="5244353" y="0"/>
                  </a:lnTo>
                  <a:lnTo>
                    <a:pt x="5244353" y="10232883"/>
                  </a:lnTo>
                  <a:lnTo>
                    <a:pt x="0" y="10232883"/>
                  </a:lnTo>
                  <a:lnTo>
                    <a:pt x="0" y="0"/>
                  </a:lnTo>
                  <a:close/>
                </a:path>
              </a:pathLst>
            </a:custGeom>
            <a:blipFill>
              <a:blip r:embed="rId3"/>
              <a:stretch>
                <a:fillRect/>
              </a:stretch>
            </a:blipFill>
          </p:spPr>
        </p:sp>
        <p:sp>
          <p:nvSpPr>
            <p:cNvPr id="13" name="TextBox 13"/>
            <p:cNvSpPr txBox="1"/>
            <p:nvPr/>
          </p:nvSpPr>
          <p:spPr>
            <a:xfrm>
              <a:off x="496023" y="377825"/>
              <a:ext cx="9240838" cy="4189182"/>
            </a:xfrm>
            <a:prstGeom prst="rect">
              <a:avLst/>
            </a:prstGeom>
          </p:spPr>
          <p:txBody>
            <a:bodyPr lIns="0" tIns="0" rIns="0" bIns="0" rtlCol="0" anchor="t">
              <a:spAutoFit/>
            </a:bodyPr>
            <a:lstStyle/>
            <a:p>
              <a:pPr>
                <a:lnSpc>
                  <a:spcPts val="6300"/>
                </a:lnSpc>
                <a:spcBef>
                  <a:spcPct val="0"/>
                </a:spcBef>
              </a:pPr>
              <a:r>
                <a:rPr lang="en-US" sz="3500" b="1" dirty="0">
                  <a:solidFill>
                    <a:srgbClr val="202020"/>
                  </a:solidFill>
                  <a:latin typeface="Roboto" panose="020B0604020202020204" charset="0"/>
                  <a:ea typeface="Roboto" panose="020B0604020202020204" charset="0"/>
                </a:rPr>
                <a:t>     </a:t>
              </a:r>
              <a:r>
                <a:rPr lang="en-US" sz="3500" b="1" u="sng" dirty="0" err="1">
                  <a:solidFill>
                    <a:srgbClr val="202020"/>
                  </a:solidFill>
                  <a:latin typeface="Roboto" panose="020B0604020202020204" charset="0"/>
                  <a:ea typeface="Roboto" panose="020B0604020202020204" charset="0"/>
                </a:rPr>
                <a:t>Nhóm</a:t>
              </a:r>
              <a:r>
                <a:rPr lang="en-US" sz="3500" b="1" u="sng" dirty="0">
                  <a:solidFill>
                    <a:srgbClr val="202020"/>
                  </a:solidFill>
                  <a:latin typeface="Roboto" panose="020B0604020202020204" charset="0"/>
                  <a:ea typeface="Roboto" panose="020B0604020202020204" charset="0"/>
                </a:rPr>
                <a:t> #11:</a:t>
              </a:r>
            </a:p>
            <a:p>
              <a:pPr>
                <a:lnSpc>
                  <a:spcPts val="6300"/>
                </a:lnSpc>
                <a:spcBef>
                  <a:spcPct val="0"/>
                </a:spcBef>
              </a:pPr>
              <a:r>
                <a:rPr lang="en-US" sz="3500" b="1" dirty="0">
                  <a:solidFill>
                    <a:srgbClr val="202020"/>
                  </a:solidFill>
                  <a:latin typeface="Roboto" panose="020B0604020202020204" charset="0"/>
                  <a:ea typeface="Roboto" panose="020B0604020202020204" charset="0"/>
                </a:rPr>
                <a:t> 1. Cao </a:t>
              </a:r>
              <a:r>
                <a:rPr lang="en-US" sz="3500" b="1" dirty="0" err="1">
                  <a:solidFill>
                    <a:srgbClr val="202020"/>
                  </a:solidFill>
                  <a:latin typeface="Roboto" panose="020B0604020202020204" charset="0"/>
                  <a:ea typeface="Roboto" panose="020B0604020202020204" charset="0"/>
                </a:rPr>
                <a:t>Hải</a:t>
              </a:r>
              <a:r>
                <a:rPr lang="en-US" sz="3500" b="1" dirty="0">
                  <a:solidFill>
                    <a:srgbClr val="202020"/>
                  </a:solidFill>
                  <a:latin typeface="Roboto" panose="020B0604020202020204" charset="0"/>
                  <a:ea typeface="Roboto" panose="020B0604020202020204" charset="0"/>
                </a:rPr>
                <a:t> </a:t>
              </a:r>
              <a:r>
                <a:rPr lang="en-US" sz="3500" b="1" dirty="0" err="1">
                  <a:solidFill>
                    <a:srgbClr val="202020"/>
                  </a:solidFill>
                  <a:latin typeface="Roboto" panose="020B0604020202020204" charset="0"/>
                  <a:ea typeface="Roboto" panose="020B0604020202020204" charset="0"/>
                </a:rPr>
                <a:t>Hà</a:t>
              </a:r>
              <a:r>
                <a:rPr lang="en-US" sz="3500" b="1" dirty="0">
                  <a:solidFill>
                    <a:srgbClr val="202020"/>
                  </a:solidFill>
                  <a:latin typeface="Roboto" panose="020B0604020202020204" charset="0"/>
                  <a:ea typeface="Roboto" panose="020B0604020202020204" charset="0"/>
                </a:rPr>
                <a:t>                 20521267</a:t>
              </a:r>
            </a:p>
            <a:p>
              <a:pPr>
                <a:lnSpc>
                  <a:spcPts val="6300"/>
                </a:lnSpc>
                <a:spcBef>
                  <a:spcPct val="0"/>
                </a:spcBef>
              </a:pPr>
              <a:r>
                <a:rPr lang="en-US" sz="3500" b="1" dirty="0">
                  <a:solidFill>
                    <a:srgbClr val="202020"/>
                  </a:solidFill>
                  <a:latin typeface="Roboto" panose="020B0604020202020204" charset="0"/>
                  <a:ea typeface="Roboto" panose="020B0604020202020204" charset="0"/>
                </a:rPr>
                <a:t> 2. Lê Hoàng Huy            20521392</a:t>
              </a:r>
            </a:p>
            <a:p>
              <a:pPr>
                <a:lnSpc>
                  <a:spcPts val="6300"/>
                </a:lnSpc>
                <a:spcBef>
                  <a:spcPct val="0"/>
                </a:spcBef>
              </a:pPr>
              <a:r>
                <a:rPr lang="en-US" sz="3500" b="1" dirty="0">
                  <a:solidFill>
                    <a:srgbClr val="202020"/>
                  </a:solidFill>
                  <a:latin typeface="Roboto" panose="020B0604020202020204" charset="0"/>
                  <a:ea typeface="Roboto" panose="020B0604020202020204" charset="0"/>
                </a:rPr>
                <a:t> 3. </a:t>
              </a:r>
              <a:r>
                <a:rPr lang="en-US" sz="3500" b="1" dirty="0" err="1">
                  <a:solidFill>
                    <a:srgbClr val="202020"/>
                  </a:solidFill>
                  <a:latin typeface="Roboto" panose="020B0604020202020204" charset="0"/>
                  <a:ea typeface="Roboto" panose="020B0604020202020204" charset="0"/>
                </a:rPr>
                <a:t>Nguyễn</a:t>
              </a:r>
              <a:r>
                <a:rPr lang="en-US" sz="3500" b="1" dirty="0">
                  <a:solidFill>
                    <a:srgbClr val="202020"/>
                  </a:solidFill>
                  <a:latin typeface="Roboto" panose="020B0604020202020204" charset="0"/>
                  <a:ea typeface="Roboto" panose="020B0604020202020204" charset="0"/>
                </a:rPr>
                <a:t> Huy Hoàng   20521343</a:t>
              </a:r>
            </a:p>
          </p:txBody>
        </p:sp>
      </p:grpSp>
      <p:grpSp>
        <p:nvGrpSpPr>
          <p:cNvPr id="14" name="Group 14"/>
          <p:cNvGrpSpPr/>
          <p:nvPr/>
        </p:nvGrpSpPr>
        <p:grpSpPr>
          <a:xfrm>
            <a:off x="17202962" y="0"/>
            <a:ext cx="1085038" cy="1085038"/>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8F5B"/>
            </a:solidFill>
          </p:spPr>
        </p:sp>
        <p:sp>
          <p:nvSpPr>
            <p:cNvPr id="16" name="TextBox 16"/>
            <p:cNvSpPr txBox="1"/>
            <p:nvPr/>
          </p:nvSpPr>
          <p:spPr>
            <a:xfrm>
              <a:off x="76200" y="-9525"/>
              <a:ext cx="660400" cy="746125"/>
            </a:xfrm>
            <a:prstGeom prst="rect">
              <a:avLst/>
            </a:prstGeom>
          </p:spPr>
          <p:txBody>
            <a:bodyPr lIns="50800" tIns="50800" rIns="50800" bIns="50800" rtlCol="0" anchor="ctr"/>
            <a:lstStyle/>
            <a:p>
              <a:pPr algn="ctr">
                <a:lnSpc>
                  <a:spcPts val="4900"/>
                </a:lnSpc>
                <a:spcBef>
                  <a:spcPct val="0"/>
                </a:spcBef>
              </a:pPr>
              <a:r>
                <a:rPr lang="en-US" sz="3500" b="1">
                  <a:solidFill>
                    <a:srgbClr val="000000"/>
                  </a:solidFill>
                  <a:latin typeface="Roboto" panose="020B0604020202020204" charset="0"/>
                  <a:ea typeface="Roboto" panose="020B0604020202020204" charset="0"/>
                </a:rPr>
                <a:t>1</a:t>
              </a:r>
            </a:p>
          </p:txBody>
        </p:sp>
      </p:grpSp>
      <p:grpSp>
        <p:nvGrpSpPr>
          <p:cNvPr id="17" name="Group 17"/>
          <p:cNvGrpSpPr/>
          <p:nvPr/>
        </p:nvGrpSpPr>
        <p:grpSpPr>
          <a:xfrm>
            <a:off x="1028700" y="6598548"/>
            <a:ext cx="8324053" cy="2333972"/>
            <a:chOff x="0" y="-219075"/>
            <a:chExt cx="11098737" cy="3111963"/>
          </a:xfrm>
        </p:grpSpPr>
        <p:sp>
          <p:nvSpPr>
            <p:cNvPr id="18" name="TextBox 18"/>
            <p:cNvSpPr txBox="1"/>
            <p:nvPr/>
          </p:nvSpPr>
          <p:spPr>
            <a:xfrm>
              <a:off x="0" y="-219075"/>
              <a:ext cx="11098737" cy="3111963"/>
            </a:xfrm>
            <a:prstGeom prst="rect">
              <a:avLst/>
            </a:prstGeom>
          </p:spPr>
          <p:txBody>
            <a:bodyPr lIns="0" tIns="0" rIns="0" bIns="0" rtlCol="0" anchor="t">
              <a:spAutoFit/>
            </a:bodyPr>
            <a:lstStyle/>
            <a:p>
              <a:pPr>
                <a:lnSpc>
                  <a:spcPts val="6300"/>
                </a:lnSpc>
              </a:pPr>
              <a:r>
                <a:rPr lang="en-US" sz="3500" b="1">
                  <a:solidFill>
                    <a:srgbClr val="202020"/>
                  </a:solidFill>
                  <a:latin typeface="Roboto" panose="020B0604020202020204" charset="0"/>
                  <a:ea typeface="Roboto" panose="020B0604020202020204" charset="0"/>
                </a:rPr>
                <a:t>CÁC FRAMEWORK HỖ TRỢ PHÂN TÍCH :</a:t>
              </a:r>
            </a:p>
            <a:p>
              <a:pPr marL="755651" lvl="1" indent="-377825">
                <a:lnSpc>
                  <a:spcPts val="6300"/>
                </a:lnSpc>
                <a:buFont typeface="Arial"/>
                <a:buChar char="•"/>
              </a:pPr>
              <a:r>
                <a:rPr lang="en-US" sz="3500" b="1">
                  <a:solidFill>
                    <a:srgbClr val="202020"/>
                  </a:solidFill>
                  <a:latin typeface="Roboto" panose="020B0604020202020204" charset="0"/>
                  <a:ea typeface="Roboto" panose="020B0604020202020204" charset="0"/>
                </a:rPr>
                <a:t>Pandas</a:t>
              </a:r>
            </a:p>
            <a:p>
              <a:pPr marL="755651" lvl="1" indent="-377825">
                <a:lnSpc>
                  <a:spcPts val="6300"/>
                </a:lnSpc>
                <a:buFont typeface="Arial"/>
                <a:buChar char="•"/>
              </a:pPr>
              <a:r>
                <a:rPr lang="en-US" sz="3500" b="1">
                  <a:solidFill>
                    <a:srgbClr val="202020"/>
                  </a:solidFill>
                  <a:latin typeface="Roboto" panose="020B0604020202020204" charset="0"/>
                  <a:ea typeface="Roboto" panose="020B0604020202020204" charset="0"/>
                </a:rPr>
                <a:t>Matplotlib</a:t>
              </a:r>
            </a:p>
          </p:txBody>
        </p:sp>
        <p:sp>
          <p:nvSpPr>
            <p:cNvPr id="19" name="TextBox 19"/>
            <p:cNvSpPr txBox="1"/>
            <p:nvPr/>
          </p:nvSpPr>
          <p:spPr>
            <a:xfrm>
              <a:off x="4445131" y="847725"/>
              <a:ext cx="4601528" cy="2034746"/>
            </a:xfrm>
            <a:prstGeom prst="rect">
              <a:avLst/>
            </a:prstGeom>
          </p:spPr>
          <p:txBody>
            <a:bodyPr lIns="0" tIns="0" rIns="0" bIns="0" rtlCol="0" anchor="t">
              <a:spAutoFit/>
            </a:bodyPr>
            <a:lstStyle/>
            <a:p>
              <a:pPr marL="755651" lvl="1" indent="-377825">
                <a:lnSpc>
                  <a:spcPts val="6300"/>
                </a:lnSpc>
                <a:buFont typeface="Arial"/>
                <a:buChar char="•"/>
              </a:pPr>
              <a:r>
                <a:rPr lang="en-US" sz="3500" b="1">
                  <a:solidFill>
                    <a:srgbClr val="202020"/>
                  </a:solidFill>
                  <a:latin typeface="Roboto" panose="020B0604020202020204" charset="0"/>
                  <a:ea typeface="Roboto" panose="020B0604020202020204" charset="0"/>
                </a:rPr>
                <a:t>Seaborn</a:t>
              </a:r>
            </a:p>
            <a:p>
              <a:pPr marL="755651" lvl="1" indent="-377825">
                <a:lnSpc>
                  <a:spcPts val="6300"/>
                </a:lnSpc>
                <a:buFont typeface="Arial"/>
                <a:buChar char="•"/>
              </a:pPr>
              <a:r>
                <a:rPr lang="en-US" sz="3500" b="1">
                  <a:solidFill>
                    <a:srgbClr val="202020"/>
                  </a:solidFill>
                  <a:latin typeface="Roboto" panose="020B0604020202020204" charset="0"/>
                  <a:ea typeface="Roboto" panose="020B0604020202020204" charset="0"/>
                </a:rPr>
                <a:t>Scikit-learn...</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a:grpSpLocks noChangeAspect="1"/>
          </p:cNvGrpSpPr>
          <p:nvPr/>
        </p:nvGrpSpPr>
        <p:grpSpPr>
          <a:xfrm rot="5400000">
            <a:off x="-4140409" y="-739271"/>
            <a:ext cx="15304273" cy="10599626"/>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5277" b="-5277"/>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6" name="Freeform 6"/>
          <p:cNvSpPr/>
          <p:nvPr/>
        </p:nvSpPr>
        <p:spPr>
          <a:xfrm>
            <a:off x="8975308" y="2028841"/>
            <a:ext cx="8925845" cy="6229318"/>
          </a:xfrm>
          <a:custGeom>
            <a:avLst/>
            <a:gdLst/>
            <a:ahLst/>
            <a:cxnLst/>
            <a:rect l="l" t="t" r="r" b="b"/>
            <a:pathLst>
              <a:path w="8925845" h="6229318">
                <a:moveTo>
                  <a:pt x="0" y="0"/>
                </a:moveTo>
                <a:lnTo>
                  <a:pt x="8925844" y="0"/>
                </a:lnTo>
                <a:lnTo>
                  <a:pt x="8925844" y="6229318"/>
                </a:lnTo>
                <a:lnTo>
                  <a:pt x="0" y="6229318"/>
                </a:lnTo>
                <a:lnTo>
                  <a:pt x="0" y="0"/>
                </a:lnTo>
                <a:close/>
              </a:path>
            </a:pathLst>
          </a:custGeom>
          <a:blipFill>
            <a:blip r:embed="rId5"/>
            <a:stretch>
              <a:fillRect/>
            </a:stretch>
          </a:blipFill>
        </p:spPr>
      </p:sp>
      <p:sp>
        <p:nvSpPr>
          <p:cNvPr id="7" name="TextBox 7"/>
          <p:cNvSpPr txBox="1"/>
          <p:nvPr/>
        </p:nvSpPr>
        <p:spPr>
          <a:xfrm>
            <a:off x="0" y="2652348"/>
            <a:ext cx="8270917" cy="6130925"/>
          </a:xfrm>
          <a:prstGeom prst="rect">
            <a:avLst/>
          </a:prstGeom>
        </p:spPr>
        <p:txBody>
          <a:bodyPr lIns="0" tIns="0" rIns="0" bIns="0" rtlCol="0" anchor="t">
            <a:spAutoFit/>
          </a:bodyPr>
          <a:lstStyle/>
          <a:p>
            <a:pPr marL="755651" lvl="1" indent="-377825">
              <a:lnSpc>
                <a:spcPts val="7000"/>
              </a:lnSpc>
              <a:buFont typeface="Arial"/>
              <a:buChar char="•"/>
            </a:pPr>
            <a:r>
              <a:rPr lang="en-US" sz="3500" dirty="0" err="1">
                <a:solidFill>
                  <a:srgbClr val="000000"/>
                </a:solidFill>
                <a:latin typeface="Roboto Bold"/>
              </a:rPr>
              <a:t>Mối</a:t>
            </a:r>
            <a:r>
              <a:rPr lang="en-US" sz="3500" dirty="0">
                <a:solidFill>
                  <a:srgbClr val="000000"/>
                </a:solidFill>
                <a:latin typeface="Roboto Bold"/>
              </a:rPr>
              <a:t> </a:t>
            </a:r>
            <a:r>
              <a:rPr lang="en-US" sz="3500" dirty="0" err="1">
                <a:solidFill>
                  <a:srgbClr val="000000"/>
                </a:solidFill>
                <a:latin typeface="Roboto Bold"/>
              </a:rPr>
              <a:t>tương</a:t>
            </a:r>
            <a:r>
              <a:rPr lang="en-US" sz="3500" dirty="0">
                <a:solidFill>
                  <a:srgbClr val="000000"/>
                </a:solidFill>
                <a:latin typeface="Roboto Bold"/>
              </a:rPr>
              <a:t> </a:t>
            </a:r>
            <a:r>
              <a:rPr lang="en-US" sz="3500" dirty="0" err="1">
                <a:solidFill>
                  <a:srgbClr val="000000"/>
                </a:solidFill>
                <a:latin typeface="Roboto Bold"/>
              </a:rPr>
              <a:t>quan</a:t>
            </a:r>
            <a:r>
              <a:rPr lang="en-US" sz="3500" dirty="0">
                <a:solidFill>
                  <a:srgbClr val="000000"/>
                </a:solidFill>
                <a:latin typeface="Roboto Bold"/>
              </a:rPr>
              <a:t> </a:t>
            </a:r>
            <a:r>
              <a:rPr lang="en-US" sz="3500" dirty="0" err="1">
                <a:solidFill>
                  <a:srgbClr val="000000"/>
                </a:solidFill>
                <a:latin typeface="Roboto Bold"/>
              </a:rPr>
              <a:t>giữa</a:t>
            </a:r>
            <a:r>
              <a:rPr lang="en-US" sz="3500" dirty="0">
                <a:solidFill>
                  <a:srgbClr val="000000"/>
                </a:solidFill>
                <a:latin typeface="Roboto Bold"/>
              </a:rPr>
              <a:t> </a:t>
            </a:r>
            <a:r>
              <a:rPr lang="en-US" sz="3500" dirty="0" err="1">
                <a:solidFill>
                  <a:srgbClr val="000000"/>
                </a:solidFill>
                <a:latin typeface="Roboto Bold"/>
              </a:rPr>
              <a:t>hai</a:t>
            </a:r>
            <a:r>
              <a:rPr lang="en-US" sz="3500" dirty="0">
                <a:solidFill>
                  <a:srgbClr val="000000"/>
                </a:solidFill>
                <a:latin typeface="Roboto Bold"/>
              </a:rPr>
              <a:t> </a:t>
            </a:r>
            <a:r>
              <a:rPr lang="en-US" sz="3500" dirty="0" err="1">
                <a:solidFill>
                  <a:srgbClr val="000000"/>
                </a:solidFill>
                <a:latin typeface="Roboto Bold"/>
              </a:rPr>
              <a:t>biến</a:t>
            </a:r>
            <a:r>
              <a:rPr lang="en-US" sz="3500" dirty="0">
                <a:solidFill>
                  <a:srgbClr val="000000"/>
                </a:solidFill>
                <a:latin typeface="Roboto Bold"/>
              </a:rPr>
              <a:t> </a:t>
            </a:r>
            <a:r>
              <a:rPr lang="en-US" sz="3500" dirty="0" err="1">
                <a:solidFill>
                  <a:srgbClr val="000000"/>
                </a:solidFill>
                <a:latin typeface="Roboto Bold"/>
              </a:rPr>
              <a:t>số</a:t>
            </a:r>
            <a:r>
              <a:rPr lang="en-US" sz="3500" dirty="0">
                <a:solidFill>
                  <a:srgbClr val="000000"/>
                </a:solidFill>
                <a:latin typeface="Roboto Bold"/>
              </a:rPr>
              <a:t> </a:t>
            </a:r>
            <a:r>
              <a:rPr lang="en-US" sz="3500" dirty="0" err="1">
                <a:solidFill>
                  <a:srgbClr val="000000"/>
                </a:solidFill>
                <a:latin typeface="Roboto Bold"/>
              </a:rPr>
              <a:t>này</a:t>
            </a:r>
            <a:r>
              <a:rPr lang="en-US" sz="3500" dirty="0">
                <a:solidFill>
                  <a:srgbClr val="000000"/>
                </a:solidFill>
                <a:latin typeface="Roboto Bold"/>
              </a:rPr>
              <a:t> </a:t>
            </a:r>
            <a:r>
              <a:rPr lang="en-US" sz="3500" dirty="0" err="1">
                <a:solidFill>
                  <a:srgbClr val="000000"/>
                </a:solidFill>
                <a:latin typeface="Roboto Bold"/>
              </a:rPr>
              <a:t>là</a:t>
            </a:r>
            <a:r>
              <a:rPr lang="en-US" sz="3500" dirty="0">
                <a:solidFill>
                  <a:srgbClr val="000000"/>
                </a:solidFill>
                <a:latin typeface="Roboto Bold"/>
              </a:rPr>
              <a:t> </a:t>
            </a:r>
            <a:r>
              <a:rPr lang="en-US" sz="3500" dirty="0" err="1">
                <a:solidFill>
                  <a:srgbClr val="000000"/>
                </a:solidFill>
                <a:latin typeface="Roboto Bold"/>
              </a:rPr>
              <a:t>âm</a:t>
            </a:r>
            <a:r>
              <a:rPr lang="en-US" sz="3500" dirty="0">
                <a:solidFill>
                  <a:srgbClr val="000000"/>
                </a:solidFill>
                <a:latin typeface="Roboto Bold"/>
              </a:rPr>
              <a:t>. </a:t>
            </a:r>
            <a:r>
              <a:rPr lang="en-US" sz="3500" dirty="0" err="1">
                <a:solidFill>
                  <a:srgbClr val="000000"/>
                </a:solidFill>
                <a:latin typeface="Roboto Bold"/>
              </a:rPr>
              <a:t>Điều</a:t>
            </a:r>
            <a:r>
              <a:rPr lang="en-US" sz="3500" dirty="0">
                <a:solidFill>
                  <a:srgbClr val="000000"/>
                </a:solidFill>
                <a:latin typeface="Roboto Bold"/>
              </a:rPr>
              <a:t> </a:t>
            </a:r>
            <a:r>
              <a:rPr lang="en-US" sz="3500" dirty="0" err="1">
                <a:solidFill>
                  <a:srgbClr val="000000"/>
                </a:solidFill>
                <a:latin typeface="Roboto Bold"/>
              </a:rPr>
              <a:t>này</a:t>
            </a:r>
            <a:r>
              <a:rPr lang="en-US" sz="3500" dirty="0">
                <a:solidFill>
                  <a:srgbClr val="000000"/>
                </a:solidFill>
                <a:latin typeface="Roboto Bold"/>
              </a:rPr>
              <a:t> </a:t>
            </a:r>
            <a:r>
              <a:rPr lang="en-US" sz="3500" dirty="0" err="1">
                <a:solidFill>
                  <a:srgbClr val="000000"/>
                </a:solidFill>
                <a:latin typeface="Roboto Bold"/>
              </a:rPr>
              <a:t>có</a:t>
            </a:r>
            <a:r>
              <a:rPr lang="en-US" sz="3500" dirty="0">
                <a:solidFill>
                  <a:srgbClr val="000000"/>
                </a:solidFill>
                <a:latin typeface="Roboto Bold"/>
              </a:rPr>
              <a:t> </a:t>
            </a:r>
            <a:r>
              <a:rPr lang="en-US" sz="3500" dirty="0" err="1">
                <a:solidFill>
                  <a:srgbClr val="000000"/>
                </a:solidFill>
                <a:latin typeface="Roboto Bold"/>
              </a:rPr>
              <a:t>nghĩa</a:t>
            </a:r>
            <a:r>
              <a:rPr lang="en-US" sz="3500" dirty="0">
                <a:solidFill>
                  <a:srgbClr val="000000"/>
                </a:solidFill>
                <a:latin typeface="Roboto Bold"/>
              </a:rPr>
              <a:t> </a:t>
            </a:r>
            <a:r>
              <a:rPr lang="en-US" sz="3500" dirty="0" err="1">
                <a:solidFill>
                  <a:srgbClr val="000000"/>
                </a:solidFill>
                <a:latin typeface="Roboto Bold"/>
              </a:rPr>
              <a:t>là</a:t>
            </a:r>
            <a:r>
              <a:rPr lang="en-US" sz="3500" dirty="0">
                <a:solidFill>
                  <a:srgbClr val="000000"/>
                </a:solidFill>
                <a:latin typeface="Roboto Bold"/>
              </a:rPr>
              <a:t> </a:t>
            </a:r>
            <a:r>
              <a:rPr lang="en-US" sz="3500" dirty="0" err="1">
                <a:solidFill>
                  <a:srgbClr val="000000"/>
                </a:solidFill>
                <a:latin typeface="Roboto Bold"/>
              </a:rPr>
              <a:t>khi</a:t>
            </a:r>
            <a:r>
              <a:rPr lang="en-US" sz="3500" dirty="0">
                <a:solidFill>
                  <a:srgbClr val="000000"/>
                </a:solidFill>
                <a:latin typeface="Roboto Bold"/>
              </a:rPr>
              <a:t> </a:t>
            </a:r>
            <a:r>
              <a:rPr lang="en-US" sz="3500" dirty="0" err="1">
                <a:solidFill>
                  <a:srgbClr val="000000"/>
                </a:solidFill>
                <a:latin typeface="Roboto Bold"/>
              </a:rPr>
              <a:t>số</a:t>
            </a:r>
            <a:r>
              <a:rPr lang="en-US" sz="3500" dirty="0">
                <a:solidFill>
                  <a:srgbClr val="000000"/>
                </a:solidFill>
                <a:latin typeface="Roboto Bold"/>
              </a:rPr>
              <a:t> km </a:t>
            </a:r>
            <a:r>
              <a:rPr lang="en-US" sz="3500" dirty="0" err="1">
                <a:solidFill>
                  <a:srgbClr val="000000"/>
                </a:solidFill>
                <a:latin typeface="Roboto Bold"/>
              </a:rPr>
              <a:t>đã</a:t>
            </a:r>
            <a:r>
              <a:rPr lang="en-US" sz="3500" dirty="0">
                <a:solidFill>
                  <a:srgbClr val="000000"/>
                </a:solidFill>
                <a:latin typeface="Roboto Bold"/>
              </a:rPr>
              <a:t> </a:t>
            </a:r>
            <a:r>
              <a:rPr lang="en-US" sz="3500" dirty="0" err="1">
                <a:solidFill>
                  <a:srgbClr val="000000"/>
                </a:solidFill>
                <a:latin typeface="Roboto Bold"/>
              </a:rPr>
              <a:t>đi</a:t>
            </a:r>
            <a:r>
              <a:rPr lang="en-US" sz="3500" dirty="0">
                <a:solidFill>
                  <a:srgbClr val="000000"/>
                </a:solidFill>
                <a:latin typeface="Roboto Bold"/>
              </a:rPr>
              <a:t> </a:t>
            </a:r>
            <a:r>
              <a:rPr lang="en-US" sz="3500" dirty="0" err="1">
                <a:solidFill>
                  <a:srgbClr val="000000"/>
                </a:solidFill>
                <a:latin typeface="Roboto Bold"/>
              </a:rPr>
              <a:t>của</a:t>
            </a:r>
            <a:r>
              <a:rPr lang="en-US" sz="3500" dirty="0">
                <a:solidFill>
                  <a:srgbClr val="000000"/>
                </a:solidFill>
                <a:latin typeface="Roboto Bold"/>
              </a:rPr>
              <a:t> ô </a:t>
            </a:r>
            <a:r>
              <a:rPr lang="en-US" sz="3500" dirty="0" err="1">
                <a:solidFill>
                  <a:srgbClr val="000000"/>
                </a:solidFill>
                <a:latin typeface="Roboto Bold"/>
              </a:rPr>
              <a:t>tô</a:t>
            </a:r>
            <a:r>
              <a:rPr lang="en-US" sz="3500" dirty="0">
                <a:solidFill>
                  <a:srgbClr val="000000"/>
                </a:solidFill>
                <a:latin typeface="Roboto Bold"/>
              </a:rPr>
              <a:t> </a:t>
            </a:r>
            <a:r>
              <a:rPr lang="en-US" sz="3500" dirty="0" err="1">
                <a:solidFill>
                  <a:srgbClr val="000000"/>
                </a:solidFill>
                <a:latin typeface="Roboto Bold"/>
              </a:rPr>
              <a:t>tăng</a:t>
            </a:r>
            <a:r>
              <a:rPr lang="en-US" sz="3500" dirty="0">
                <a:solidFill>
                  <a:srgbClr val="000000"/>
                </a:solidFill>
                <a:latin typeface="Roboto Bold"/>
              </a:rPr>
              <a:t> </a:t>
            </a:r>
            <a:r>
              <a:rPr lang="en-US" sz="3500" dirty="0" err="1">
                <a:solidFill>
                  <a:srgbClr val="000000"/>
                </a:solidFill>
                <a:latin typeface="Roboto Bold"/>
              </a:rPr>
              <a:t>lên</a:t>
            </a:r>
            <a:r>
              <a:rPr lang="en-US" sz="3500" dirty="0">
                <a:solidFill>
                  <a:srgbClr val="000000"/>
                </a:solidFill>
                <a:latin typeface="Roboto Bold"/>
              </a:rPr>
              <a:t>, </a:t>
            </a:r>
            <a:r>
              <a:rPr lang="en-US" sz="3500" dirty="0" err="1">
                <a:solidFill>
                  <a:srgbClr val="000000"/>
                </a:solidFill>
                <a:latin typeface="Roboto Bold"/>
              </a:rPr>
              <a:t>giá</a:t>
            </a:r>
            <a:r>
              <a:rPr lang="en-US" sz="3500" dirty="0">
                <a:solidFill>
                  <a:srgbClr val="000000"/>
                </a:solidFill>
                <a:latin typeface="Roboto Bold"/>
              </a:rPr>
              <a:t> </a:t>
            </a:r>
            <a:r>
              <a:rPr lang="en-US" sz="3500" dirty="0" err="1">
                <a:solidFill>
                  <a:srgbClr val="000000"/>
                </a:solidFill>
                <a:latin typeface="Roboto Bold"/>
              </a:rPr>
              <a:t>bán</a:t>
            </a:r>
            <a:r>
              <a:rPr lang="en-US" sz="3500" dirty="0">
                <a:solidFill>
                  <a:srgbClr val="000000"/>
                </a:solidFill>
                <a:latin typeface="Roboto Bold"/>
              </a:rPr>
              <a:t> </a:t>
            </a:r>
            <a:r>
              <a:rPr lang="en-US" sz="3500" dirty="0" err="1">
                <a:solidFill>
                  <a:srgbClr val="000000"/>
                </a:solidFill>
                <a:latin typeface="Roboto Bold"/>
              </a:rPr>
              <a:t>của</a:t>
            </a:r>
            <a:r>
              <a:rPr lang="en-US" sz="3500" dirty="0">
                <a:solidFill>
                  <a:srgbClr val="000000"/>
                </a:solidFill>
                <a:latin typeface="Roboto Bold"/>
              </a:rPr>
              <a:t> ô </a:t>
            </a:r>
            <a:r>
              <a:rPr lang="en-US" sz="3500" dirty="0" err="1">
                <a:solidFill>
                  <a:srgbClr val="000000"/>
                </a:solidFill>
                <a:latin typeface="Roboto Bold"/>
              </a:rPr>
              <a:t>tô</a:t>
            </a:r>
            <a:r>
              <a:rPr lang="en-US" sz="3500" dirty="0">
                <a:solidFill>
                  <a:srgbClr val="000000"/>
                </a:solidFill>
                <a:latin typeface="Roboto Bold"/>
              </a:rPr>
              <a:t> </a:t>
            </a:r>
            <a:r>
              <a:rPr lang="en-US" sz="3500" dirty="0" err="1">
                <a:solidFill>
                  <a:srgbClr val="000000"/>
                </a:solidFill>
                <a:latin typeface="Roboto Bold"/>
              </a:rPr>
              <a:t>có</a:t>
            </a:r>
            <a:r>
              <a:rPr lang="en-US" sz="3500" dirty="0">
                <a:solidFill>
                  <a:srgbClr val="000000"/>
                </a:solidFill>
                <a:latin typeface="Roboto Bold"/>
              </a:rPr>
              <a:t> </a:t>
            </a:r>
            <a:r>
              <a:rPr lang="en-US" sz="3500" dirty="0" err="1">
                <a:solidFill>
                  <a:srgbClr val="000000"/>
                </a:solidFill>
                <a:latin typeface="Roboto Bold"/>
              </a:rPr>
              <a:t>xu</a:t>
            </a:r>
            <a:r>
              <a:rPr lang="en-US" sz="3500" dirty="0">
                <a:solidFill>
                  <a:srgbClr val="000000"/>
                </a:solidFill>
                <a:latin typeface="Roboto Bold"/>
              </a:rPr>
              <a:t> </a:t>
            </a:r>
            <a:r>
              <a:rPr lang="en-US" sz="3500" dirty="0" err="1">
                <a:solidFill>
                  <a:srgbClr val="000000"/>
                </a:solidFill>
                <a:latin typeface="Roboto Bold"/>
              </a:rPr>
              <a:t>hướng</a:t>
            </a:r>
            <a:r>
              <a:rPr lang="en-US" sz="3500" dirty="0">
                <a:solidFill>
                  <a:srgbClr val="000000"/>
                </a:solidFill>
                <a:latin typeface="Roboto Bold"/>
              </a:rPr>
              <a:t> </a:t>
            </a:r>
            <a:r>
              <a:rPr lang="en-US" sz="3500" dirty="0" err="1">
                <a:solidFill>
                  <a:srgbClr val="000000"/>
                </a:solidFill>
                <a:latin typeface="Roboto Bold"/>
              </a:rPr>
              <a:t>giảm</a:t>
            </a:r>
            <a:r>
              <a:rPr lang="en-US" sz="3500" dirty="0">
                <a:solidFill>
                  <a:srgbClr val="000000"/>
                </a:solidFill>
                <a:latin typeface="Roboto Bold"/>
              </a:rPr>
              <a:t> </a:t>
            </a:r>
            <a:r>
              <a:rPr lang="en-US" sz="3500" dirty="0" err="1">
                <a:solidFill>
                  <a:srgbClr val="000000"/>
                </a:solidFill>
                <a:latin typeface="Roboto Bold"/>
              </a:rPr>
              <a:t>xuống</a:t>
            </a:r>
            <a:r>
              <a:rPr lang="en-US" sz="3500" dirty="0">
                <a:solidFill>
                  <a:srgbClr val="000000"/>
                </a:solidFill>
                <a:latin typeface="Roboto Bold"/>
              </a:rPr>
              <a:t>. </a:t>
            </a:r>
          </a:p>
          <a:p>
            <a:pPr marL="755651" lvl="1" indent="-377825">
              <a:lnSpc>
                <a:spcPts val="7000"/>
              </a:lnSpc>
              <a:buFont typeface="Arial"/>
              <a:buChar char="•"/>
            </a:pPr>
            <a:r>
              <a:rPr lang="en-US" sz="3500" dirty="0" err="1">
                <a:solidFill>
                  <a:srgbClr val="000000"/>
                </a:solidFill>
                <a:latin typeface="Roboto Bold"/>
              </a:rPr>
              <a:t>Mức</a:t>
            </a:r>
            <a:r>
              <a:rPr lang="en-US" sz="3500" dirty="0">
                <a:solidFill>
                  <a:srgbClr val="000000"/>
                </a:solidFill>
                <a:latin typeface="Roboto Bold"/>
              </a:rPr>
              <a:t> </a:t>
            </a:r>
            <a:r>
              <a:rPr lang="en-US" sz="3500" dirty="0" err="1">
                <a:solidFill>
                  <a:srgbClr val="000000"/>
                </a:solidFill>
                <a:latin typeface="Roboto Bold"/>
              </a:rPr>
              <a:t>độ</a:t>
            </a:r>
            <a:r>
              <a:rPr lang="en-US" sz="3500" dirty="0">
                <a:solidFill>
                  <a:srgbClr val="000000"/>
                </a:solidFill>
                <a:latin typeface="Roboto Bold"/>
              </a:rPr>
              <a:t> </a:t>
            </a:r>
            <a:r>
              <a:rPr lang="en-US" sz="3500" dirty="0" err="1">
                <a:solidFill>
                  <a:srgbClr val="000000"/>
                </a:solidFill>
                <a:latin typeface="Roboto Bold"/>
              </a:rPr>
              <a:t>tương</a:t>
            </a:r>
            <a:r>
              <a:rPr lang="en-US" sz="3500" dirty="0">
                <a:solidFill>
                  <a:srgbClr val="000000"/>
                </a:solidFill>
                <a:latin typeface="Roboto Bold"/>
              </a:rPr>
              <a:t> </a:t>
            </a:r>
            <a:r>
              <a:rPr lang="en-US" sz="3500" dirty="0" err="1">
                <a:solidFill>
                  <a:srgbClr val="000000"/>
                </a:solidFill>
                <a:latin typeface="Roboto Bold"/>
              </a:rPr>
              <a:t>quan</a:t>
            </a:r>
            <a:r>
              <a:rPr lang="en-US" sz="3500" dirty="0">
                <a:solidFill>
                  <a:srgbClr val="000000"/>
                </a:solidFill>
                <a:latin typeface="Roboto Bold"/>
              </a:rPr>
              <a:t> </a:t>
            </a:r>
            <a:r>
              <a:rPr lang="en-US" sz="3500" dirty="0" err="1">
                <a:solidFill>
                  <a:srgbClr val="000000"/>
                </a:solidFill>
                <a:latin typeface="Roboto Bold"/>
              </a:rPr>
              <a:t>giữa</a:t>
            </a:r>
            <a:r>
              <a:rPr lang="en-US" sz="3500" dirty="0">
                <a:solidFill>
                  <a:srgbClr val="000000"/>
                </a:solidFill>
                <a:latin typeface="Roboto Bold"/>
              </a:rPr>
              <a:t> </a:t>
            </a:r>
            <a:r>
              <a:rPr lang="en-US" sz="3500" dirty="0" err="1">
                <a:solidFill>
                  <a:srgbClr val="000000"/>
                </a:solidFill>
                <a:latin typeface="Roboto Bold"/>
              </a:rPr>
              <a:t>hai</a:t>
            </a:r>
            <a:r>
              <a:rPr lang="en-US" sz="3500" dirty="0">
                <a:solidFill>
                  <a:srgbClr val="000000"/>
                </a:solidFill>
                <a:latin typeface="Roboto Bold"/>
              </a:rPr>
              <a:t> </a:t>
            </a:r>
            <a:r>
              <a:rPr lang="en-US" sz="3500" dirty="0" err="1">
                <a:solidFill>
                  <a:srgbClr val="000000"/>
                </a:solidFill>
                <a:latin typeface="Roboto Bold"/>
              </a:rPr>
              <a:t>biến</a:t>
            </a:r>
            <a:r>
              <a:rPr lang="en-US" sz="3500" dirty="0">
                <a:solidFill>
                  <a:srgbClr val="000000"/>
                </a:solidFill>
                <a:latin typeface="Roboto Bold"/>
              </a:rPr>
              <a:t> </a:t>
            </a:r>
            <a:r>
              <a:rPr lang="en-US" sz="3500" dirty="0" err="1">
                <a:solidFill>
                  <a:srgbClr val="000000"/>
                </a:solidFill>
                <a:latin typeface="Roboto Bold"/>
              </a:rPr>
              <a:t>số</a:t>
            </a:r>
            <a:r>
              <a:rPr lang="en-US" sz="3500" dirty="0">
                <a:solidFill>
                  <a:srgbClr val="000000"/>
                </a:solidFill>
                <a:latin typeface="Roboto Bold"/>
              </a:rPr>
              <a:t> </a:t>
            </a:r>
            <a:r>
              <a:rPr lang="en-US" sz="3500" dirty="0" err="1">
                <a:solidFill>
                  <a:srgbClr val="000000"/>
                </a:solidFill>
                <a:latin typeface="Roboto Bold"/>
              </a:rPr>
              <a:t>này</a:t>
            </a:r>
            <a:r>
              <a:rPr lang="en-US" sz="3500" dirty="0">
                <a:solidFill>
                  <a:srgbClr val="000000"/>
                </a:solidFill>
                <a:latin typeface="Roboto Bold"/>
              </a:rPr>
              <a:t> </a:t>
            </a:r>
            <a:r>
              <a:rPr lang="en-US" sz="3500" dirty="0" err="1">
                <a:solidFill>
                  <a:srgbClr val="000000"/>
                </a:solidFill>
                <a:latin typeface="Roboto Bold"/>
              </a:rPr>
              <a:t>là</a:t>
            </a:r>
            <a:r>
              <a:rPr lang="en-US" sz="3500" dirty="0">
                <a:solidFill>
                  <a:srgbClr val="000000"/>
                </a:solidFill>
                <a:latin typeface="Roboto Bold"/>
              </a:rPr>
              <a:t> </a:t>
            </a:r>
            <a:r>
              <a:rPr lang="en-US" sz="3500" dirty="0" err="1">
                <a:solidFill>
                  <a:srgbClr val="000000"/>
                </a:solidFill>
                <a:latin typeface="Roboto Bold"/>
              </a:rPr>
              <a:t>yếu</a:t>
            </a:r>
            <a:r>
              <a:rPr lang="en-US" sz="3500" dirty="0">
                <a:solidFill>
                  <a:srgbClr val="000000"/>
                </a:solidFill>
                <a:latin typeface="Roboto Bold"/>
              </a:rPr>
              <a:t>. </a:t>
            </a:r>
            <a:r>
              <a:rPr lang="en-US" sz="3500" dirty="0" err="1">
                <a:solidFill>
                  <a:srgbClr val="000000"/>
                </a:solidFill>
                <a:latin typeface="Roboto Bold"/>
              </a:rPr>
              <a:t>Giá</a:t>
            </a:r>
            <a:r>
              <a:rPr lang="en-US" sz="3500" dirty="0">
                <a:solidFill>
                  <a:srgbClr val="000000"/>
                </a:solidFill>
                <a:latin typeface="Roboto Bold"/>
              </a:rPr>
              <a:t> </a:t>
            </a:r>
            <a:r>
              <a:rPr lang="en-US" sz="3500" dirty="0" err="1">
                <a:solidFill>
                  <a:srgbClr val="000000"/>
                </a:solidFill>
                <a:latin typeface="Roboto Bold"/>
              </a:rPr>
              <a:t>trị</a:t>
            </a:r>
            <a:r>
              <a:rPr lang="en-US" sz="3500" dirty="0">
                <a:solidFill>
                  <a:srgbClr val="000000"/>
                </a:solidFill>
                <a:latin typeface="Roboto Bold"/>
              </a:rPr>
              <a:t> </a:t>
            </a:r>
            <a:r>
              <a:rPr lang="en-US" sz="3500" dirty="0" err="1">
                <a:solidFill>
                  <a:srgbClr val="000000"/>
                </a:solidFill>
                <a:latin typeface="Roboto Bold"/>
              </a:rPr>
              <a:t>tương</a:t>
            </a:r>
            <a:r>
              <a:rPr lang="en-US" sz="3500" dirty="0">
                <a:solidFill>
                  <a:srgbClr val="000000"/>
                </a:solidFill>
                <a:latin typeface="Roboto Bold"/>
              </a:rPr>
              <a:t> </a:t>
            </a:r>
            <a:r>
              <a:rPr lang="en-US" sz="3500" dirty="0" err="1">
                <a:solidFill>
                  <a:srgbClr val="000000"/>
                </a:solidFill>
                <a:latin typeface="Roboto Bold"/>
              </a:rPr>
              <a:t>quan</a:t>
            </a:r>
            <a:r>
              <a:rPr lang="en-US" sz="3500" dirty="0">
                <a:solidFill>
                  <a:srgbClr val="000000"/>
                </a:solidFill>
                <a:latin typeface="Roboto Bold"/>
              </a:rPr>
              <a:t> Pearson </a:t>
            </a:r>
            <a:r>
              <a:rPr lang="en-US" sz="3500" dirty="0" err="1">
                <a:solidFill>
                  <a:srgbClr val="000000"/>
                </a:solidFill>
                <a:latin typeface="Roboto Bold"/>
              </a:rPr>
              <a:t>là</a:t>
            </a:r>
            <a:r>
              <a:rPr lang="en-US" sz="3500" dirty="0">
                <a:solidFill>
                  <a:srgbClr val="000000"/>
                </a:solidFill>
                <a:latin typeface="Roboto Bold"/>
              </a:rPr>
              <a:t> -0.17.</a:t>
            </a:r>
          </a:p>
        </p:txBody>
      </p:sp>
      <p:sp>
        <p:nvSpPr>
          <p:cNvPr id="8" name="TextBox 8"/>
          <p:cNvSpPr txBox="1"/>
          <p:nvPr/>
        </p:nvSpPr>
        <p:spPr>
          <a:xfrm>
            <a:off x="662047" y="1449721"/>
            <a:ext cx="6594753" cy="651510"/>
          </a:xfrm>
          <a:prstGeom prst="rect">
            <a:avLst/>
          </a:prstGeom>
        </p:spPr>
        <p:txBody>
          <a:bodyPr lIns="0" tIns="0" rIns="0" bIns="0" rtlCol="0" anchor="t">
            <a:spAutoFit/>
          </a:bodyPr>
          <a:lstStyle/>
          <a:p>
            <a:pPr algn="ctr">
              <a:lnSpc>
                <a:spcPts val="4995"/>
              </a:lnSpc>
              <a:spcBef>
                <a:spcPct val="0"/>
              </a:spcBef>
            </a:pPr>
            <a:r>
              <a:rPr lang="en-US" sz="4500">
                <a:solidFill>
                  <a:srgbClr val="000000"/>
                </a:solidFill>
                <a:latin typeface="Roboto Bold"/>
              </a:rPr>
              <a:t> Giá_bán và số_km_đã_đi:</a:t>
            </a:r>
          </a:p>
        </p:txBody>
      </p:sp>
      <p:grpSp>
        <p:nvGrpSpPr>
          <p:cNvPr id="9" name="Group 9"/>
          <p:cNvGrpSpPr/>
          <p:nvPr/>
        </p:nvGrpSpPr>
        <p:grpSpPr>
          <a:xfrm>
            <a:off x="17202962" y="0"/>
            <a:ext cx="1085038" cy="108503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8F5B"/>
            </a:solidFill>
          </p:spPr>
        </p:sp>
        <p:sp>
          <p:nvSpPr>
            <p:cNvPr id="11" name="TextBox 11"/>
            <p:cNvSpPr txBox="1"/>
            <p:nvPr/>
          </p:nvSpPr>
          <p:spPr>
            <a:xfrm>
              <a:off x="76200" y="-9525"/>
              <a:ext cx="660400" cy="746125"/>
            </a:xfrm>
            <a:prstGeom prst="rect">
              <a:avLst/>
            </a:prstGeom>
          </p:spPr>
          <p:txBody>
            <a:bodyPr lIns="50800" tIns="50800" rIns="50800" bIns="50800" rtlCol="0" anchor="ctr"/>
            <a:lstStyle/>
            <a:p>
              <a:pPr algn="ctr">
                <a:lnSpc>
                  <a:spcPts val="4900"/>
                </a:lnSpc>
                <a:spcBef>
                  <a:spcPct val="0"/>
                </a:spcBef>
              </a:pPr>
              <a:r>
                <a:rPr lang="en-US" sz="3500">
                  <a:solidFill>
                    <a:srgbClr val="000000"/>
                  </a:solidFill>
                  <a:latin typeface="Roboto"/>
                </a:rPr>
                <a:t>10</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1247698" y="2364898"/>
            <a:ext cx="7170766" cy="7444043"/>
          </a:xfrm>
          <a:custGeom>
            <a:avLst/>
            <a:gdLst/>
            <a:ahLst/>
            <a:cxnLst/>
            <a:rect l="l" t="t" r="r" b="b"/>
            <a:pathLst>
              <a:path w="7170766" h="7444043">
                <a:moveTo>
                  <a:pt x="0" y="0"/>
                </a:moveTo>
                <a:lnTo>
                  <a:pt x="7170766" y="0"/>
                </a:lnTo>
                <a:lnTo>
                  <a:pt x="7170766" y="7444042"/>
                </a:lnTo>
                <a:lnTo>
                  <a:pt x="0" y="7444042"/>
                </a:lnTo>
                <a:lnTo>
                  <a:pt x="0" y="0"/>
                </a:lnTo>
                <a:close/>
              </a:path>
            </a:pathLst>
          </a:custGeom>
          <a:blipFill>
            <a:blip r:embed="rId3"/>
            <a:stretch>
              <a:fillRect/>
            </a:stretch>
          </a:blipFill>
        </p:spPr>
      </p:sp>
      <p:sp>
        <p:nvSpPr>
          <p:cNvPr id="4" name="Freeform 4"/>
          <p:cNvSpPr/>
          <p:nvPr/>
        </p:nvSpPr>
        <p:spPr>
          <a:xfrm>
            <a:off x="8735077" y="3060637"/>
            <a:ext cx="9002991" cy="5482179"/>
          </a:xfrm>
          <a:custGeom>
            <a:avLst/>
            <a:gdLst/>
            <a:ahLst/>
            <a:cxnLst/>
            <a:rect l="l" t="t" r="r" b="b"/>
            <a:pathLst>
              <a:path w="9002991" h="5482179">
                <a:moveTo>
                  <a:pt x="0" y="0"/>
                </a:moveTo>
                <a:lnTo>
                  <a:pt x="9002991" y="0"/>
                </a:lnTo>
                <a:lnTo>
                  <a:pt x="9002991" y="5482178"/>
                </a:lnTo>
                <a:lnTo>
                  <a:pt x="0" y="54821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2133837" y="-1968713"/>
            <a:ext cx="15828847" cy="3937426"/>
          </a:xfrm>
          <a:custGeom>
            <a:avLst/>
            <a:gdLst/>
            <a:ahLst/>
            <a:cxnLst/>
            <a:rect l="l" t="t" r="r" b="b"/>
            <a:pathLst>
              <a:path w="15828847" h="3937426">
                <a:moveTo>
                  <a:pt x="0" y="0"/>
                </a:moveTo>
                <a:lnTo>
                  <a:pt x="15828848" y="0"/>
                </a:lnTo>
                <a:lnTo>
                  <a:pt x="15828848" y="3937426"/>
                </a:lnTo>
                <a:lnTo>
                  <a:pt x="0" y="3937426"/>
                </a:lnTo>
                <a:lnTo>
                  <a:pt x="0" y="0"/>
                </a:lnTo>
                <a:close/>
              </a:path>
            </a:pathLst>
          </a:custGeom>
          <a:blipFill>
            <a:blip r:embed="rId6"/>
            <a:stretch>
              <a:fillRect/>
            </a:stretch>
          </a:blipFill>
        </p:spPr>
      </p:sp>
      <p:sp>
        <p:nvSpPr>
          <p:cNvPr id="6" name="TextBox 6"/>
          <p:cNvSpPr txBox="1"/>
          <p:nvPr/>
        </p:nvSpPr>
        <p:spPr>
          <a:xfrm>
            <a:off x="2133837" y="545783"/>
            <a:ext cx="14472584" cy="1013460"/>
          </a:xfrm>
          <a:prstGeom prst="rect">
            <a:avLst/>
          </a:prstGeom>
        </p:spPr>
        <p:txBody>
          <a:bodyPr lIns="0" tIns="0" rIns="0" bIns="0" rtlCol="0" anchor="t">
            <a:spAutoFit/>
          </a:bodyPr>
          <a:lstStyle/>
          <a:p>
            <a:pPr algn="ctr">
              <a:lnSpc>
                <a:spcPts val="7769"/>
              </a:lnSpc>
            </a:pPr>
            <a:r>
              <a:rPr lang="en-US" sz="6999">
                <a:solidFill>
                  <a:srgbClr val="202020"/>
                </a:solidFill>
                <a:latin typeface="Roboto Bold"/>
              </a:rPr>
              <a:t>Phân tích đơn biến</a:t>
            </a:r>
          </a:p>
        </p:txBody>
      </p:sp>
      <p:sp>
        <p:nvSpPr>
          <p:cNvPr id="7" name="TextBox 7"/>
          <p:cNvSpPr txBox="1"/>
          <p:nvPr/>
        </p:nvSpPr>
        <p:spPr>
          <a:xfrm>
            <a:off x="9144000" y="3519242"/>
            <a:ext cx="7853202" cy="3952875"/>
          </a:xfrm>
          <a:prstGeom prst="rect">
            <a:avLst/>
          </a:prstGeom>
        </p:spPr>
        <p:txBody>
          <a:bodyPr lIns="0" tIns="0" rIns="0" bIns="0" rtlCol="0" anchor="t">
            <a:spAutoFit/>
          </a:bodyPr>
          <a:lstStyle/>
          <a:p>
            <a:pPr algn="ctr">
              <a:lnSpc>
                <a:spcPts val="6300"/>
              </a:lnSpc>
            </a:pPr>
            <a:r>
              <a:rPr lang="en-US" sz="3500" u="sng">
                <a:solidFill>
                  <a:srgbClr val="202020"/>
                </a:solidFill>
                <a:latin typeface="Roboto Bold"/>
              </a:rPr>
              <a:t>Nhận xét</a:t>
            </a:r>
            <a:r>
              <a:rPr lang="en-US" sz="3500">
                <a:solidFill>
                  <a:srgbClr val="202020"/>
                </a:solidFill>
                <a:latin typeface="Roboto Bold"/>
              </a:rPr>
              <a:t> :</a:t>
            </a:r>
          </a:p>
          <a:p>
            <a:pPr algn="ctr">
              <a:lnSpc>
                <a:spcPts val="6300"/>
              </a:lnSpc>
              <a:spcBef>
                <a:spcPct val="0"/>
              </a:spcBef>
            </a:pPr>
            <a:r>
              <a:rPr lang="en-US" sz="3500">
                <a:solidFill>
                  <a:srgbClr val="202020"/>
                </a:solidFill>
                <a:latin typeface="Roboto Bold"/>
              </a:rPr>
              <a:t>Biểu đồ cho thấy Honda và Yamaha là hai hãng xe phổ biến nhất trong dữ liệu, với số lượng xe Honda cao hơn đáng kể so với các hãng khác.</a:t>
            </a:r>
          </a:p>
        </p:txBody>
      </p:sp>
      <p:grpSp>
        <p:nvGrpSpPr>
          <p:cNvPr id="8" name="Group 8"/>
          <p:cNvGrpSpPr/>
          <p:nvPr/>
        </p:nvGrpSpPr>
        <p:grpSpPr>
          <a:xfrm>
            <a:off x="17202962" y="0"/>
            <a:ext cx="1085038" cy="108503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8F5B"/>
            </a:solidFill>
          </p:spPr>
        </p:sp>
        <p:sp>
          <p:nvSpPr>
            <p:cNvPr id="10" name="TextBox 10"/>
            <p:cNvSpPr txBox="1"/>
            <p:nvPr/>
          </p:nvSpPr>
          <p:spPr>
            <a:xfrm>
              <a:off x="76200" y="-9525"/>
              <a:ext cx="660400" cy="746125"/>
            </a:xfrm>
            <a:prstGeom prst="rect">
              <a:avLst/>
            </a:prstGeom>
          </p:spPr>
          <p:txBody>
            <a:bodyPr lIns="50800" tIns="50800" rIns="50800" bIns="50800" rtlCol="0" anchor="ctr"/>
            <a:lstStyle/>
            <a:p>
              <a:pPr algn="ctr">
                <a:lnSpc>
                  <a:spcPts val="4900"/>
                </a:lnSpc>
                <a:spcBef>
                  <a:spcPct val="0"/>
                </a:spcBef>
              </a:pPr>
              <a:r>
                <a:rPr lang="en-US" sz="3500">
                  <a:solidFill>
                    <a:srgbClr val="000000"/>
                  </a:solidFill>
                  <a:latin typeface="Roboto"/>
                </a:rPr>
                <a:t>11</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1149211">
            <a:off x="11749847" y="8415751"/>
            <a:ext cx="9630574" cy="3311356"/>
          </a:xfrm>
          <a:custGeom>
            <a:avLst/>
            <a:gdLst/>
            <a:ahLst/>
            <a:cxnLst/>
            <a:rect l="l" t="t" r="r" b="b"/>
            <a:pathLst>
              <a:path w="9630574" h="3311356">
                <a:moveTo>
                  <a:pt x="0" y="0"/>
                </a:moveTo>
                <a:lnTo>
                  <a:pt x="9630574" y="0"/>
                </a:lnTo>
                <a:lnTo>
                  <a:pt x="9630574" y="3311355"/>
                </a:lnTo>
                <a:lnTo>
                  <a:pt x="0" y="3311355"/>
                </a:lnTo>
                <a:lnTo>
                  <a:pt x="0" y="0"/>
                </a:lnTo>
                <a:close/>
              </a:path>
            </a:pathLst>
          </a:custGeom>
          <a:blipFill>
            <a:blip r:embed="rId3"/>
            <a:stretch>
              <a:fillRect r="-93711"/>
            </a:stretch>
          </a:blipFill>
        </p:spPr>
      </p:sp>
      <p:sp>
        <p:nvSpPr>
          <p:cNvPr id="4" name="Freeform 4"/>
          <p:cNvSpPr/>
          <p:nvPr/>
        </p:nvSpPr>
        <p:spPr>
          <a:xfrm rot="9246100">
            <a:off x="-2672125" y="-1198071"/>
            <a:ext cx="9630574" cy="3311356"/>
          </a:xfrm>
          <a:custGeom>
            <a:avLst/>
            <a:gdLst/>
            <a:ahLst/>
            <a:cxnLst/>
            <a:rect l="l" t="t" r="r" b="b"/>
            <a:pathLst>
              <a:path w="9630574" h="3311356">
                <a:moveTo>
                  <a:pt x="0" y="0"/>
                </a:moveTo>
                <a:lnTo>
                  <a:pt x="9630574" y="0"/>
                </a:lnTo>
                <a:lnTo>
                  <a:pt x="9630574" y="3311356"/>
                </a:lnTo>
                <a:lnTo>
                  <a:pt x="0" y="3311356"/>
                </a:lnTo>
                <a:lnTo>
                  <a:pt x="0" y="0"/>
                </a:lnTo>
                <a:close/>
              </a:path>
            </a:pathLst>
          </a:custGeom>
          <a:blipFill>
            <a:blip r:embed="rId3"/>
            <a:stretch>
              <a:fillRect r="-93711"/>
            </a:stretch>
          </a:blipFill>
        </p:spPr>
      </p:sp>
      <p:sp>
        <p:nvSpPr>
          <p:cNvPr id="5" name="Freeform 5"/>
          <p:cNvSpPr/>
          <p:nvPr/>
        </p:nvSpPr>
        <p:spPr>
          <a:xfrm rot="5400000">
            <a:off x="3695624" y="-3287066"/>
            <a:ext cx="9817527" cy="17005328"/>
          </a:xfrm>
          <a:custGeom>
            <a:avLst/>
            <a:gdLst/>
            <a:ahLst/>
            <a:cxnLst/>
            <a:rect l="l" t="t" r="r" b="b"/>
            <a:pathLst>
              <a:path w="9817527" h="17005328">
                <a:moveTo>
                  <a:pt x="0" y="0"/>
                </a:moveTo>
                <a:lnTo>
                  <a:pt x="9817527" y="0"/>
                </a:lnTo>
                <a:lnTo>
                  <a:pt x="9817527" y="17005328"/>
                </a:lnTo>
                <a:lnTo>
                  <a:pt x="0" y="17005328"/>
                </a:lnTo>
                <a:lnTo>
                  <a:pt x="0" y="0"/>
                </a:lnTo>
                <a:close/>
              </a:path>
            </a:pathLst>
          </a:custGeom>
          <a:blipFill>
            <a:blip r:embed="rId4"/>
            <a:stretch>
              <a:fillRect l="-15457" r="-12376"/>
            </a:stretch>
          </a:blipFill>
        </p:spPr>
      </p:sp>
      <p:sp>
        <p:nvSpPr>
          <p:cNvPr id="6" name="Freeform 6"/>
          <p:cNvSpPr/>
          <p:nvPr/>
        </p:nvSpPr>
        <p:spPr>
          <a:xfrm>
            <a:off x="1424536" y="-176561"/>
            <a:ext cx="1860461" cy="2053455"/>
          </a:xfrm>
          <a:custGeom>
            <a:avLst/>
            <a:gdLst/>
            <a:ahLst/>
            <a:cxnLst/>
            <a:rect l="l" t="t" r="r" b="b"/>
            <a:pathLst>
              <a:path w="1860461" h="2053455">
                <a:moveTo>
                  <a:pt x="0" y="0"/>
                </a:moveTo>
                <a:lnTo>
                  <a:pt x="1860461" y="0"/>
                </a:lnTo>
                <a:lnTo>
                  <a:pt x="1860461" y="2053455"/>
                </a:lnTo>
                <a:lnTo>
                  <a:pt x="0" y="2053455"/>
                </a:lnTo>
                <a:lnTo>
                  <a:pt x="0" y="0"/>
                </a:lnTo>
                <a:close/>
              </a:path>
            </a:pathLst>
          </a:custGeom>
          <a:blipFill>
            <a:blip r:embed="rId5"/>
            <a:stretch>
              <a:fillRect/>
            </a:stretch>
          </a:blipFill>
        </p:spPr>
      </p:sp>
      <p:sp>
        <p:nvSpPr>
          <p:cNvPr id="7" name="Freeform 7"/>
          <p:cNvSpPr/>
          <p:nvPr/>
        </p:nvSpPr>
        <p:spPr>
          <a:xfrm>
            <a:off x="1520207" y="1778655"/>
            <a:ext cx="7623793" cy="7479645"/>
          </a:xfrm>
          <a:custGeom>
            <a:avLst/>
            <a:gdLst/>
            <a:ahLst/>
            <a:cxnLst/>
            <a:rect l="l" t="t" r="r" b="b"/>
            <a:pathLst>
              <a:path w="7623793" h="7479645">
                <a:moveTo>
                  <a:pt x="0" y="0"/>
                </a:moveTo>
                <a:lnTo>
                  <a:pt x="7623793" y="0"/>
                </a:lnTo>
                <a:lnTo>
                  <a:pt x="7623793" y="7479645"/>
                </a:lnTo>
                <a:lnTo>
                  <a:pt x="0" y="7479645"/>
                </a:lnTo>
                <a:lnTo>
                  <a:pt x="0" y="0"/>
                </a:lnTo>
                <a:close/>
              </a:path>
            </a:pathLst>
          </a:custGeom>
          <a:blipFill>
            <a:blip r:embed="rId6"/>
            <a:stretch>
              <a:fillRect/>
            </a:stretch>
          </a:blipFill>
        </p:spPr>
      </p:sp>
      <p:sp>
        <p:nvSpPr>
          <p:cNvPr id="8" name="TextBox 8"/>
          <p:cNvSpPr txBox="1"/>
          <p:nvPr/>
        </p:nvSpPr>
        <p:spPr>
          <a:xfrm>
            <a:off x="4523370" y="524282"/>
            <a:ext cx="9241261" cy="2272665"/>
          </a:xfrm>
          <a:prstGeom prst="rect">
            <a:avLst/>
          </a:prstGeom>
        </p:spPr>
        <p:txBody>
          <a:bodyPr lIns="0" tIns="0" rIns="0" bIns="0" rtlCol="0" anchor="t">
            <a:spAutoFit/>
          </a:bodyPr>
          <a:lstStyle/>
          <a:p>
            <a:pPr algn="ctr">
              <a:lnSpc>
                <a:spcPts val="8880"/>
              </a:lnSpc>
            </a:pPr>
            <a:r>
              <a:rPr lang="en-US" sz="8000">
                <a:solidFill>
                  <a:srgbClr val="202020"/>
                </a:solidFill>
                <a:latin typeface="Roboto Bold"/>
              </a:rPr>
              <a:t>Phân tích đa biến</a:t>
            </a:r>
          </a:p>
          <a:p>
            <a:pPr algn="ctr">
              <a:lnSpc>
                <a:spcPts val="8880"/>
              </a:lnSpc>
            </a:pPr>
            <a:endParaRPr lang="en-US" sz="8000">
              <a:solidFill>
                <a:srgbClr val="202020"/>
              </a:solidFill>
              <a:latin typeface="Roboto Bold"/>
            </a:endParaRPr>
          </a:p>
        </p:txBody>
      </p:sp>
      <p:sp>
        <p:nvSpPr>
          <p:cNvPr id="9" name="TextBox 9"/>
          <p:cNvSpPr txBox="1"/>
          <p:nvPr/>
        </p:nvSpPr>
        <p:spPr>
          <a:xfrm>
            <a:off x="9735581" y="1935163"/>
            <a:ext cx="6829553" cy="6130925"/>
          </a:xfrm>
          <a:prstGeom prst="rect">
            <a:avLst/>
          </a:prstGeom>
        </p:spPr>
        <p:txBody>
          <a:bodyPr lIns="0" tIns="0" rIns="0" bIns="0" rtlCol="0" anchor="t">
            <a:spAutoFit/>
          </a:bodyPr>
          <a:lstStyle/>
          <a:p>
            <a:pPr algn="ctr">
              <a:lnSpc>
                <a:spcPts val="7000"/>
              </a:lnSpc>
            </a:pPr>
            <a:r>
              <a:rPr lang="en-US" sz="3500" u="sng">
                <a:solidFill>
                  <a:srgbClr val="202020"/>
                </a:solidFill>
                <a:latin typeface="Roboto Bold"/>
              </a:rPr>
              <a:t>Nhận xét</a:t>
            </a:r>
            <a:r>
              <a:rPr lang="en-US" sz="3500">
                <a:solidFill>
                  <a:srgbClr val="202020"/>
                </a:solidFill>
                <a:latin typeface="Roboto Bold"/>
              </a:rPr>
              <a:t> :</a:t>
            </a:r>
          </a:p>
          <a:p>
            <a:pPr algn="ctr">
              <a:lnSpc>
                <a:spcPts val="7000"/>
              </a:lnSpc>
            </a:pPr>
            <a:r>
              <a:rPr lang="en-US" sz="3500">
                <a:solidFill>
                  <a:srgbClr val="202020"/>
                </a:solidFill>
                <a:latin typeface="Roboto Bold"/>
              </a:rPr>
              <a:t>Boxplot của hàng_xe so với Price: Giá cả có sự biến thiên lớn giữa các loại hàng_xe khác nhau. Điều này cho thấy rằng hãng xe có thể là một yếu tố quan trọng ảnh hưởng đến giá cả.</a:t>
            </a:r>
          </a:p>
        </p:txBody>
      </p:sp>
      <p:sp>
        <p:nvSpPr>
          <p:cNvPr id="10" name="TextBox 10"/>
          <p:cNvSpPr txBox="1"/>
          <p:nvPr/>
        </p:nvSpPr>
        <p:spPr>
          <a:xfrm>
            <a:off x="1239722" y="9366065"/>
            <a:ext cx="8894878" cy="423193"/>
          </a:xfrm>
          <a:prstGeom prst="rect">
            <a:avLst/>
          </a:prstGeom>
        </p:spPr>
        <p:txBody>
          <a:bodyPr wrap="square" lIns="0" tIns="0" rIns="0" bIns="0" rtlCol="0" anchor="t">
            <a:spAutoFit/>
          </a:bodyPr>
          <a:lstStyle/>
          <a:p>
            <a:pPr algn="ctr">
              <a:lnSpc>
                <a:spcPts val="3330"/>
              </a:lnSpc>
              <a:spcBef>
                <a:spcPct val="0"/>
              </a:spcBef>
            </a:pPr>
            <a:r>
              <a:rPr lang="en-US" sz="3000" dirty="0" err="1">
                <a:solidFill>
                  <a:srgbClr val="202020">
                    <a:alpha val="71765"/>
                  </a:srgbClr>
                </a:solidFill>
                <a:latin typeface="Roboto Bold Italics"/>
              </a:rPr>
              <a:t>Biểu</a:t>
            </a:r>
            <a:r>
              <a:rPr lang="en-US" sz="3000" dirty="0">
                <a:solidFill>
                  <a:srgbClr val="202020">
                    <a:alpha val="71765"/>
                  </a:srgbClr>
                </a:solidFill>
                <a:latin typeface="Roboto Bold Italics"/>
              </a:rPr>
              <a:t> </a:t>
            </a:r>
            <a:r>
              <a:rPr lang="en-US" sz="3000" dirty="0" err="1">
                <a:solidFill>
                  <a:srgbClr val="202020">
                    <a:alpha val="71765"/>
                  </a:srgbClr>
                </a:solidFill>
                <a:latin typeface="Roboto Bold Italics"/>
              </a:rPr>
              <a:t>đồ</a:t>
            </a:r>
            <a:r>
              <a:rPr lang="en-US" sz="3000" dirty="0">
                <a:solidFill>
                  <a:srgbClr val="202020">
                    <a:alpha val="71765"/>
                  </a:srgbClr>
                </a:solidFill>
                <a:latin typeface="Roboto Bold Italics"/>
              </a:rPr>
              <a:t> Boxplot </a:t>
            </a:r>
            <a:r>
              <a:rPr lang="en-US" sz="3000" dirty="0" err="1">
                <a:solidFill>
                  <a:srgbClr val="202020">
                    <a:alpha val="71765"/>
                  </a:srgbClr>
                </a:solidFill>
                <a:latin typeface="Roboto Bold Italics"/>
              </a:rPr>
              <a:t>cho</a:t>
            </a:r>
            <a:r>
              <a:rPr lang="en-US" sz="3000" dirty="0">
                <a:solidFill>
                  <a:srgbClr val="202020">
                    <a:alpha val="71765"/>
                  </a:srgbClr>
                </a:solidFill>
                <a:latin typeface="Roboto Bold Italics"/>
              </a:rPr>
              <a:t> </a:t>
            </a:r>
            <a:r>
              <a:rPr lang="en-US" sz="3000" dirty="0" err="1">
                <a:solidFill>
                  <a:srgbClr val="202020">
                    <a:alpha val="71765"/>
                  </a:srgbClr>
                </a:solidFill>
                <a:latin typeface="Roboto Bold Italics"/>
              </a:rPr>
              <a:t>mỗi</a:t>
            </a:r>
            <a:r>
              <a:rPr lang="en-US" sz="3000" dirty="0">
                <a:solidFill>
                  <a:srgbClr val="202020">
                    <a:alpha val="71765"/>
                  </a:srgbClr>
                </a:solidFill>
                <a:latin typeface="Roboto Bold Italics"/>
              </a:rPr>
              <a:t> </a:t>
            </a:r>
            <a:r>
              <a:rPr lang="en-US" sz="3000" dirty="0" err="1">
                <a:solidFill>
                  <a:srgbClr val="202020">
                    <a:alpha val="71765"/>
                  </a:srgbClr>
                </a:solidFill>
                <a:latin typeface="Roboto Bold Italics"/>
              </a:rPr>
              <a:t>biến</a:t>
            </a:r>
            <a:r>
              <a:rPr lang="en-US" sz="3000" dirty="0">
                <a:solidFill>
                  <a:srgbClr val="202020">
                    <a:alpha val="71765"/>
                  </a:srgbClr>
                </a:solidFill>
                <a:latin typeface="Roboto Bold Italics"/>
              </a:rPr>
              <a:t> </a:t>
            </a:r>
            <a:r>
              <a:rPr lang="en-US" sz="3000" dirty="0" err="1">
                <a:solidFill>
                  <a:srgbClr val="202020">
                    <a:alpha val="71765"/>
                  </a:srgbClr>
                </a:solidFill>
                <a:latin typeface="Roboto Bold Italics"/>
              </a:rPr>
              <a:t>phân</a:t>
            </a:r>
            <a:r>
              <a:rPr lang="en-US" sz="3000" dirty="0">
                <a:solidFill>
                  <a:srgbClr val="202020">
                    <a:alpha val="71765"/>
                  </a:srgbClr>
                </a:solidFill>
                <a:latin typeface="Roboto Bold Italics"/>
              </a:rPr>
              <a:t> </a:t>
            </a:r>
            <a:r>
              <a:rPr lang="en-US" sz="3000" dirty="0" err="1">
                <a:solidFill>
                  <a:srgbClr val="202020">
                    <a:alpha val="71765"/>
                  </a:srgbClr>
                </a:solidFill>
                <a:latin typeface="Roboto Bold Italics"/>
              </a:rPr>
              <a:t>loại</a:t>
            </a:r>
            <a:r>
              <a:rPr lang="en-US" sz="3000" dirty="0">
                <a:solidFill>
                  <a:srgbClr val="202020">
                    <a:alpha val="71765"/>
                  </a:srgbClr>
                </a:solidFill>
                <a:latin typeface="Roboto Bold Italics"/>
              </a:rPr>
              <a:t> so </a:t>
            </a:r>
            <a:r>
              <a:rPr lang="en-US" sz="3000" dirty="0" err="1">
                <a:solidFill>
                  <a:srgbClr val="202020">
                    <a:alpha val="71765"/>
                  </a:srgbClr>
                </a:solidFill>
                <a:latin typeface="Roboto Bold Italics"/>
              </a:rPr>
              <a:t>với</a:t>
            </a:r>
            <a:r>
              <a:rPr lang="en-US" sz="3000" dirty="0">
                <a:solidFill>
                  <a:srgbClr val="202020">
                    <a:alpha val="71765"/>
                  </a:srgbClr>
                </a:solidFill>
                <a:latin typeface="Roboto Bold Italics"/>
              </a:rPr>
              <a:t> </a:t>
            </a:r>
            <a:r>
              <a:rPr lang="en-US" sz="3000" dirty="0" err="1">
                <a:solidFill>
                  <a:srgbClr val="202020">
                    <a:alpha val="71765"/>
                  </a:srgbClr>
                </a:solidFill>
                <a:latin typeface="Roboto Bold Italics"/>
              </a:rPr>
              <a:t>giá</a:t>
            </a:r>
            <a:r>
              <a:rPr lang="en-US" sz="3000" dirty="0">
                <a:solidFill>
                  <a:srgbClr val="202020">
                    <a:alpha val="71765"/>
                  </a:srgbClr>
                </a:solidFill>
                <a:latin typeface="Roboto Bold Italics"/>
              </a:rPr>
              <a:t> </a:t>
            </a:r>
            <a:r>
              <a:rPr lang="en-US" sz="3000" dirty="0" err="1">
                <a:solidFill>
                  <a:srgbClr val="202020">
                    <a:alpha val="71765"/>
                  </a:srgbClr>
                </a:solidFill>
                <a:latin typeface="Roboto Bold Italics"/>
              </a:rPr>
              <a:t>xe</a:t>
            </a:r>
            <a:endParaRPr lang="en-US" sz="3000" dirty="0">
              <a:solidFill>
                <a:srgbClr val="202020">
                  <a:alpha val="71765"/>
                </a:srgbClr>
              </a:solidFill>
              <a:latin typeface="Roboto Bold Italics"/>
            </a:endParaRPr>
          </a:p>
        </p:txBody>
      </p:sp>
      <p:grpSp>
        <p:nvGrpSpPr>
          <p:cNvPr id="11" name="Group 11"/>
          <p:cNvGrpSpPr/>
          <p:nvPr/>
        </p:nvGrpSpPr>
        <p:grpSpPr>
          <a:xfrm>
            <a:off x="17202962" y="0"/>
            <a:ext cx="1085038" cy="108503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8F5B"/>
            </a:solidFill>
          </p:spPr>
        </p:sp>
        <p:sp>
          <p:nvSpPr>
            <p:cNvPr id="13" name="TextBox 13"/>
            <p:cNvSpPr txBox="1"/>
            <p:nvPr/>
          </p:nvSpPr>
          <p:spPr>
            <a:xfrm>
              <a:off x="76200" y="-9525"/>
              <a:ext cx="660400" cy="746125"/>
            </a:xfrm>
            <a:prstGeom prst="rect">
              <a:avLst/>
            </a:prstGeom>
          </p:spPr>
          <p:txBody>
            <a:bodyPr lIns="50800" tIns="50800" rIns="50800" bIns="50800" rtlCol="0" anchor="ctr"/>
            <a:lstStyle/>
            <a:p>
              <a:pPr algn="ctr">
                <a:lnSpc>
                  <a:spcPts val="4900"/>
                </a:lnSpc>
                <a:spcBef>
                  <a:spcPct val="0"/>
                </a:spcBef>
              </a:pPr>
              <a:r>
                <a:rPr lang="en-US" sz="3500">
                  <a:solidFill>
                    <a:srgbClr val="000000"/>
                  </a:solidFill>
                  <a:latin typeface="Roboto"/>
                </a:rPr>
                <a:t>12</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1149211">
            <a:off x="11749847" y="8415751"/>
            <a:ext cx="9630574" cy="3311356"/>
          </a:xfrm>
          <a:custGeom>
            <a:avLst/>
            <a:gdLst/>
            <a:ahLst/>
            <a:cxnLst/>
            <a:rect l="l" t="t" r="r" b="b"/>
            <a:pathLst>
              <a:path w="9630574" h="3311356">
                <a:moveTo>
                  <a:pt x="0" y="0"/>
                </a:moveTo>
                <a:lnTo>
                  <a:pt x="9630574" y="0"/>
                </a:lnTo>
                <a:lnTo>
                  <a:pt x="9630574" y="3311355"/>
                </a:lnTo>
                <a:lnTo>
                  <a:pt x="0" y="3311355"/>
                </a:lnTo>
                <a:lnTo>
                  <a:pt x="0" y="0"/>
                </a:lnTo>
                <a:close/>
              </a:path>
            </a:pathLst>
          </a:custGeom>
          <a:blipFill>
            <a:blip r:embed="rId3"/>
            <a:stretch>
              <a:fillRect r="-93711"/>
            </a:stretch>
          </a:blipFill>
        </p:spPr>
      </p:sp>
      <p:sp>
        <p:nvSpPr>
          <p:cNvPr id="4" name="Freeform 4"/>
          <p:cNvSpPr/>
          <p:nvPr/>
        </p:nvSpPr>
        <p:spPr>
          <a:xfrm rot="9246100">
            <a:off x="-2672125" y="-1198071"/>
            <a:ext cx="9630574" cy="3311356"/>
          </a:xfrm>
          <a:custGeom>
            <a:avLst/>
            <a:gdLst/>
            <a:ahLst/>
            <a:cxnLst/>
            <a:rect l="l" t="t" r="r" b="b"/>
            <a:pathLst>
              <a:path w="9630574" h="3311356">
                <a:moveTo>
                  <a:pt x="0" y="0"/>
                </a:moveTo>
                <a:lnTo>
                  <a:pt x="9630574" y="0"/>
                </a:lnTo>
                <a:lnTo>
                  <a:pt x="9630574" y="3311356"/>
                </a:lnTo>
                <a:lnTo>
                  <a:pt x="0" y="3311356"/>
                </a:lnTo>
                <a:lnTo>
                  <a:pt x="0" y="0"/>
                </a:lnTo>
                <a:close/>
              </a:path>
            </a:pathLst>
          </a:custGeom>
          <a:blipFill>
            <a:blip r:embed="rId3"/>
            <a:stretch>
              <a:fillRect r="-93711"/>
            </a:stretch>
          </a:blipFill>
        </p:spPr>
      </p:sp>
      <p:sp>
        <p:nvSpPr>
          <p:cNvPr id="5" name="Freeform 5"/>
          <p:cNvSpPr/>
          <p:nvPr/>
        </p:nvSpPr>
        <p:spPr>
          <a:xfrm rot="5400000">
            <a:off x="4107417" y="-3339999"/>
            <a:ext cx="9817527" cy="17005328"/>
          </a:xfrm>
          <a:custGeom>
            <a:avLst/>
            <a:gdLst/>
            <a:ahLst/>
            <a:cxnLst/>
            <a:rect l="l" t="t" r="r" b="b"/>
            <a:pathLst>
              <a:path w="9817527" h="17005328">
                <a:moveTo>
                  <a:pt x="0" y="0"/>
                </a:moveTo>
                <a:lnTo>
                  <a:pt x="9817527" y="0"/>
                </a:lnTo>
                <a:lnTo>
                  <a:pt x="9817527" y="17005328"/>
                </a:lnTo>
                <a:lnTo>
                  <a:pt x="0" y="17005328"/>
                </a:lnTo>
                <a:lnTo>
                  <a:pt x="0" y="0"/>
                </a:lnTo>
                <a:close/>
              </a:path>
            </a:pathLst>
          </a:custGeom>
          <a:blipFill>
            <a:blip r:embed="rId4"/>
            <a:stretch>
              <a:fillRect l="-15457" r="-12376"/>
            </a:stretch>
          </a:blipFill>
        </p:spPr>
      </p:sp>
      <p:sp>
        <p:nvSpPr>
          <p:cNvPr id="6" name="Freeform 6"/>
          <p:cNvSpPr/>
          <p:nvPr/>
        </p:nvSpPr>
        <p:spPr>
          <a:xfrm>
            <a:off x="1424536" y="-176561"/>
            <a:ext cx="1860461" cy="2053455"/>
          </a:xfrm>
          <a:custGeom>
            <a:avLst/>
            <a:gdLst/>
            <a:ahLst/>
            <a:cxnLst/>
            <a:rect l="l" t="t" r="r" b="b"/>
            <a:pathLst>
              <a:path w="1860461" h="2053455">
                <a:moveTo>
                  <a:pt x="0" y="0"/>
                </a:moveTo>
                <a:lnTo>
                  <a:pt x="1860461" y="0"/>
                </a:lnTo>
                <a:lnTo>
                  <a:pt x="1860461" y="2053455"/>
                </a:lnTo>
                <a:lnTo>
                  <a:pt x="0" y="2053455"/>
                </a:lnTo>
                <a:lnTo>
                  <a:pt x="0" y="0"/>
                </a:lnTo>
                <a:close/>
              </a:path>
            </a:pathLst>
          </a:custGeom>
          <a:blipFill>
            <a:blip r:embed="rId5"/>
            <a:stretch>
              <a:fillRect/>
            </a:stretch>
          </a:blipFill>
        </p:spPr>
      </p:sp>
      <p:sp>
        <p:nvSpPr>
          <p:cNvPr id="7" name="Freeform 7"/>
          <p:cNvSpPr/>
          <p:nvPr/>
        </p:nvSpPr>
        <p:spPr>
          <a:xfrm>
            <a:off x="1239722" y="2829060"/>
            <a:ext cx="8322817" cy="5237027"/>
          </a:xfrm>
          <a:custGeom>
            <a:avLst/>
            <a:gdLst/>
            <a:ahLst/>
            <a:cxnLst/>
            <a:rect l="l" t="t" r="r" b="b"/>
            <a:pathLst>
              <a:path w="8322817" h="5237027">
                <a:moveTo>
                  <a:pt x="0" y="0"/>
                </a:moveTo>
                <a:lnTo>
                  <a:pt x="8322818" y="0"/>
                </a:lnTo>
                <a:lnTo>
                  <a:pt x="8322818" y="5237027"/>
                </a:lnTo>
                <a:lnTo>
                  <a:pt x="0" y="5237027"/>
                </a:lnTo>
                <a:lnTo>
                  <a:pt x="0" y="0"/>
                </a:lnTo>
                <a:close/>
              </a:path>
            </a:pathLst>
          </a:custGeom>
          <a:blipFill>
            <a:blip r:embed="rId6"/>
            <a:stretch>
              <a:fillRect/>
            </a:stretch>
          </a:blipFill>
        </p:spPr>
      </p:sp>
      <p:sp>
        <p:nvSpPr>
          <p:cNvPr id="8" name="TextBox 8"/>
          <p:cNvSpPr txBox="1"/>
          <p:nvPr/>
        </p:nvSpPr>
        <p:spPr>
          <a:xfrm>
            <a:off x="4523370" y="524282"/>
            <a:ext cx="9241261" cy="2272665"/>
          </a:xfrm>
          <a:prstGeom prst="rect">
            <a:avLst/>
          </a:prstGeom>
        </p:spPr>
        <p:txBody>
          <a:bodyPr lIns="0" tIns="0" rIns="0" bIns="0" rtlCol="0" anchor="t">
            <a:spAutoFit/>
          </a:bodyPr>
          <a:lstStyle/>
          <a:p>
            <a:pPr algn="ctr">
              <a:lnSpc>
                <a:spcPts val="8880"/>
              </a:lnSpc>
            </a:pPr>
            <a:r>
              <a:rPr lang="en-US" sz="8000">
                <a:solidFill>
                  <a:srgbClr val="202020"/>
                </a:solidFill>
                <a:latin typeface="Roboto Bold"/>
              </a:rPr>
              <a:t>Phân tích đa biến</a:t>
            </a:r>
          </a:p>
          <a:p>
            <a:pPr algn="ctr">
              <a:lnSpc>
                <a:spcPts val="8880"/>
              </a:lnSpc>
            </a:pPr>
            <a:endParaRPr lang="en-US" sz="8000">
              <a:solidFill>
                <a:srgbClr val="202020"/>
              </a:solidFill>
              <a:latin typeface="Roboto Bold"/>
            </a:endParaRPr>
          </a:p>
        </p:txBody>
      </p:sp>
      <p:sp>
        <p:nvSpPr>
          <p:cNvPr id="9" name="TextBox 9"/>
          <p:cNvSpPr txBox="1"/>
          <p:nvPr/>
        </p:nvSpPr>
        <p:spPr>
          <a:xfrm>
            <a:off x="10728646" y="2840153"/>
            <a:ext cx="5429076" cy="4359275"/>
          </a:xfrm>
          <a:prstGeom prst="rect">
            <a:avLst/>
          </a:prstGeom>
        </p:spPr>
        <p:txBody>
          <a:bodyPr lIns="0" tIns="0" rIns="0" bIns="0" rtlCol="0" anchor="t">
            <a:spAutoFit/>
          </a:bodyPr>
          <a:lstStyle/>
          <a:p>
            <a:pPr algn="ctr">
              <a:lnSpc>
                <a:spcPts val="7000"/>
              </a:lnSpc>
            </a:pPr>
            <a:r>
              <a:rPr lang="en-US" sz="3500" u="sng">
                <a:solidFill>
                  <a:srgbClr val="202020"/>
                </a:solidFill>
                <a:latin typeface="Roboto Bold"/>
              </a:rPr>
              <a:t>Nhận xét</a:t>
            </a:r>
            <a:r>
              <a:rPr lang="en-US" sz="3500">
                <a:solidFill>
                  <a:srgbClr val="202020"/>
                </a:solidFill>
                <a:latin typeface="Roboto Bold"/>
              </a:rPr>
              <a:t> :</a:t>
            </a:r>
          </a:p>
          <a:p>
            <a:pPr algn="ctr">
              <a:lnSpc>
                <a:spcPts val="7000"/>
              </a:lnSpc>
            </a:pPr>
            <a:r>
              <a:rPr lang="en-US" sz="3500">
                <a:solidFill>
                  <a:srgbClr val="202020"/>
                </a:solidFill>
                <a:latin typeface="Roboto Bold"/>
              </a:rPr>
              <a:t>Biểu đồ barplot này có thấy biến phân loại “hãng_xe” có ảnh hưởng đáng kể đối với giá xe.</a:t>
            </a:r>
          </a:p>
        </p:txBody>
      </p:sp>
      <p:sp>
        <p:nvSpPr>
          <p:cNvPr id="10" name="TextBox 10"/>
          <p:cNvSpPr txBox="1"/>
          <p:nvPr/>
        </p:nvSpPr>
        <p:spPr>
          <a:xfrm>
            <a:off x="1424536" y="8576705"/>
            <a:ext cx="8665726" cy="443865"/>
          </a:xfrm>
          <a:prstGeom prst="rect">
            <a:avLst/>
          </a:prstGeom>
        </p:spPr>
        <p:txBody>
          <a:bodyPr lIns="0" tIns="0" rIns="0" bIns="0" rtlCol="0" anchor="t">
            <a:spAutoFit/>
          </a:bodyPr>
          <a:lstStyle/>
          <a:p>
            <a:pPr algn="ctr">
              <a:lnSpc>
                <a:spcPts val="3330"/>
              </a:lnSpc>
              <a:spcBef>
                <a:spcPct val="0"/>
              </a:spcBef>
            </a:pPr>
            <a:r>
              <a:rPr lang="en-US" sz="3000">
                <a:solidFill>
                  <a:srgbClr val="202020">
                    <a:alpha val="71765"/>
                  </a:srgbClr>
                </a:solidFill>
                <a:latin typeface="Roboto Bold Italics"/>
              </a:rPr>
              <a:t>Biểu đồ Barplot cho mỗi biến phân loại so với giá xe</a:t>
            </a:r>
          </a:p>
        </p:txBody>
      </p:sp>
      <p:grpSp>
        <p:nvGrpSpPr>
          <p:cNvPr id="11" name="Group 11"/>
          <p:cNvGrpSpPr/>
          <p:nvPr/>
        </p:nvGrpSpPr>
        <p:grpSpPr>
          <a:xfrm>
            <a:off x="17202962" y="0"/>
            <a:ext cx="1085038" cy="108503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8F5B"/>
            </a:solidFill>
          </p:spPr>
        </p:sp>
        <p:sp>
          <p:nvSpPr>
            <p:cNvPr id="13" name="TextBox 13"/>
            <p:cNvSpPr txBox="1"/>
            <p:nvPr/>
          </p:nvSpPr>
          <p:spPr>
            <a:xfrm>
              <a:off x="76200" y="-9525"/>
              <a:ext cx="660400" cy="746125"/>
            </a:xfrm>
            <a:prstGeom prst="rect">
              <a:avLst/>
            </a:prstGeom>
          </p:spPr>
          <p:txBody>
            <a:bodyPr lIns="50800" tIns="50800" rIns="50800" bIns="50800" rtlCol="0" anchor="ctr"/>
            <a:lstStyle/>
            <a:p>
              <a:pPr algn="ctr">
                <a:lnSpc>
                  <a:spcPts val="4900"/>
                </a:lnSpc>
                <a:spcBef>
                  <a:spcPct val="0"/>
                </a:spcBef>
              </a:pPr>
              <a:r>
                <a:rPr lang="en-US" sz="3500">
                  <a:solidFill>
                    <a:srgbClr val="000000"/>
                  </a:solidFill>
                  <a:latin typeface="Roboto"/>
                </a:rPr>
                <a:t>13</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9246100">
            <a:off x="-2672125" y="-1198071"/>
            <a:ext cx="9630574" cy="3311356"/>
          </a:xfrm>
          <a:custGeom>
            <a:avLst/>
            <a:gdLst/>
            <a:ahLst/>
            <a:cxnLst/>
            <a:rect l="l" t="t" r="r" b="b"/>
            <a:pathLst>
              <a:path w="9630574" h="3311356">
                <a:moveTo>
                  <a:pt x="0" y="0"/>
                </a:moveTo>
                <a:lnTo>
                  <a:pt x="9630574" y="0"/>
                </a:lnTo>
                <a:lnTo>
                  <a:pt x="9630574" y="3311356"/>
                </a:lnTo>
                <a:lnTo>
                  <a:pt x="0" y="3311356"/>
                </a:lnTo>
                <a:lnTo>
                  <a:pt x="0" y="0"/>
                </a:lnTo>
                <a:close/>
              </a:path>
            </a:pathLst>
          </a:custGeom>
          <a:blipFill>
            <a:blip r:embed="rId3"/>
            <a:stretch>
              <a:fillRect r="-93711"/>
            </a:stretch>
          </a:blipFill>
        </p:spPr>
      </p:sp>
      <p:sp>
        <p:nvSpPr>
          <p:cNvPr id="4" name="Freeform 4"/>
          <p:cNvSpPr/>
          <p:nvPr/>
        </p:nvSpPr>
        <p:spPr>
          <a:xfrm>
            <a:off x="88773" y="-295777"/>
            <a:ext cx="10405214" cy="10582777"/>
          </a:xfrm>
          <a:custGeom>
            <a:avLst/>
            <a:gdLst/>
            <a:ahLst/>
            <a:cxnLst/>
            <a:rect l="l" t="t" r="r" b="b"/>
            <a:pathLst>
              <a:path w="10405214" h="10582777">
                <a:moveTo>
                  <a:pt x="0" y="0"/>
                </a:moveTo>
                <a:lnTo>
                  <a:pt x="10405214" y="0"/>
                </a:lnTo>
                <a:lnTo>
                  <a:pt x="10405214" y="10582777"/>
                </a:lnTo>
                <a:lnTo>
                  <a:pt x="0" y="10582777"/>
                </a:lnTo>
                <a:lnTo>
                  <a:pt x="0" y="0"/>
                </a:lnTo>
                <a:close/>
              </a:path>
            </a:pathLst>
          </a:custGeom>
          <a:blipFill>
            <a:blip r:embed="rId4"/>
            <a:stretch>
              <a:fillRect/>
            </a:stretch>
          </a:blipFill>
        </p:spPr>
      </p:sp>
      <p:sp>
        <p:nvSpPr>
          <p:cNvPr id="5" name="Freeform 5"/>
          <p:cNvSpPr/>
          <p:nvPr/>
        </p:nvSpPr>
        <p:spPr>
          <a:xfrm>
            <a:off x="10493987" y="1779006"/>
            <a:ext cx="7447490" cy="6060508"/>
          </a:xfrm>
          <a:custGeom>
            <a:avLst/>
            <a:gdLst/>
            <a:ahLst/>
            <a:cxnLst/>
            <a:rect l="l" t="t" r="r" b="b"/>
            <a:pathLst>
              <a:path w="7447490" h="6060508">
                <a:moveTo>
                  <a:pt x="0" y="0"/>
                </a:moveTo>
                <a:lnTo>
                  <a:pt x="7447490" y="0"/>
                </a:lnTo>
                <a:lnTo>
                  <a:pt x="7447490" y="6060508"/>
                </a:lnTo>
                <a:lnTo>
                  <a:pt x="0" y="6060508"/>
                </a:lnTo>
                <a:lnTo>
                  <a:pt x="0" y="0"/>
                </a:lnTo>
                <a:close/>
              </a:path>
            </a:pathLst>
          </a:custGeom>
          <a:blipFill>
            <a:blip r:embed="rId5"/>
            <a:stretch>
              <a:fillRect/>
            </a:stretch>
          </a:blipFill>
        </p:spPr>
      </p:sp>
      <p:sp>
        <p:nvSpPr>
          <p:cNvPr id="6" name="TextBox 6"/>
          <p:cNvSpPr txBox="1"/>
          <p:nvPr/>
        </p:nvSpPr>
        <p:spPr>
          <a:xfrm>
            <a:off x="1250140" y="1289438"/>
            <a:ext cx="8794287" cy="868680"/>
          </a:xfrm>
          <a:prstGeom prst="rect">
            <a:avLst/>
          </a:prstGeom>
        </p:spPr>
        <p:txBody>
          <a:bodyPr lIns="0" tIns="0" rIns="0" bIns="0" rtlCol="0" anchor="t">
            <a:spAutoFit/>
          </a:bodyPr>
          <a:lstStyle/>
          <a:p>
            <a:pPr algn="ctr">
              <a:lnSpc>
                <a:spcPts val="6660"/>
              </a:lnSpc>
            </a:pPr>
            <a:r>
              <a:rPr lang="en-US" sz="6000">
                <a:solidFill>
                  <a:srgbClr val="202020"/>
                </a:solidFill>
                <a:latin typeface="Roboto Bold"/>
              </a:rPr>
              <a:t>KẾT QUẢ PHÂN TÍCH </a:t>
            </a:r>
          </a:p>
        </p:txBody>
      </p:sp>
      <p:sp>
        <p:nvSpPr>
          <p:cNvPr id="7" name="TextBox 7"/>
          <p:cNvSpPr txBox="1"/>
          <p:nvPr/>
        </p:nvSpPr>
        <p:spPr>
          <a:xfrm>
            <a:off x="1250140" y="2138211"/>
            <a:ext cx="6714404" cy="2352675"/>
          </a:xfrm>
          <a:prstGeom prst="rect">
            <a:avLst/>
          </a:prstGeom>
        </p:spPr>
        <p:txBody>
          <a:bodyPr lIns="0" tIns="0" rIns="0" bIns="0" rtlCol="0" anchor="t">
            <a:spAutoFit/>
          </a:bodyPr>
          <a:lstStyle/>
          <a:p>
            <a:pPr>
              <a:lnSpc>
                <a:spcPts val="6300"/>
              </a:lnSpc>
            </a:pPr>
            <a:r>
              <a:rPr lang="en-US" sz="3500" u="sng">
                <a:solidFill>
                  <a:srgbClr val="202020"/>
                </a:solidFill>
                <a:latin typeface="Roboto Bold"/>
              </a:rPr>
              <a:t>Nhận xét</a:t>
            </a:r>
            <a:r>
              <a:rPr lang="en-US" sz="3500">
                <a:solidFill>
                  <a:srgbClr val="202020"/>
                </a:solidFill>
                <a:latin typeface="Roboto Bold"/>
              </a:rPr>
              <a:t> : </a:t>
            </a:r>
          </a:p>
          <a:p>
            <a:pPr>
              <a:lnSpc>
                <a:spcPts val="6300"/>
              </a:lnSpc>
            </a:pPr>
            <a:r>
              <a:rPr lang="en-US" sz="3500">
                <a:solidFill>
                  <a:srgbClr val="202020"/>
                </a:solidFill>
                <a:latin typeface="Roboto Bold"/>
              </a:rPr>
              <a:t>Dựa trên biểu đồ giá thực tế và giá dự đoán</a:t>
            </a:r>
          </a:p>
        </p:txBody>
      </p:sp>
      <p:sp>
        <p:nvSpPr>
          <p:cNvPr id="8" name="TextBox 8"/>
          <p:cNvSpPr txBox="1"/>
          <p:nvPr/>
        </p:nvSpPr>
        <p:spPr>
          <a:xfrm>
            <a:off x="88773" y="4924425"/>
            <a:ext cx="9693407" cy="4752975"/>
          </a:xfrm>
          <a:prstGeom prst="rect">
            <a:avLst/>
          </a:prstGeom>
        </p:spPr>
        <p:txBody>
          <a:bodyPr lIns="0" tIns="0" rIns="0" bIns="0" rtlCol="0" anchor="t">
            <a:spAutoFit/>
          </a:bodyPr>
          <a:lstStyle/>
          <a:p>
            <a:pPr marL="755651" lvl="1" indent="-377825">
              <a:lnSpc>
                <a:spcPts val="6300"/>
              </a:lnSpc>
              <a:buFont typeface="Arial"/>
              <a:buChar char="•"/>
            </a:pPr>
            <a:r>
              <a:rPr lang="en-US" sz="3500">
                <a:solidFill>
                  <a:srgbClr val="202020"/>
                </a:solidFill>
                <a:latin typeface="Roboto Bold"/>
              </a:rPr>
              <a:t>Phân bố dữ liệu: Có hai cụm dữ liệu rõ ràng trong biểu đồ.</a:t>
            </a:r>
          </a:p>
          <a:p>
            <a:pPr marL="755651" lvl="1" indent="-377825">
              <a:lnSpc>
                <a:spcPts val="6300"/>
              </a:lnSpc>
              <a:buFont typeface="Arial"/>
              <a:buChar char="•"/>
            </a:pPr>
            <a:r>
              <a:rPr lang="en-US" sz="3500">
                <a:solidFill>
                  <a:srgbClr val="202020"/>
                </a:solidFill>
                <a:latin typeface="Roboto Bold"/>
              </a:rPr>
              <a:t>Giá dự đoán chủ yếu tập trung vào một điểm cụ thể: Trong khi giá thực tế có sự phân tán rộng lớn, giá dự đoán chủ yếu tập trung vào một điểm cụ thể.</a:t>
            </a:r>
          </a:p>
        </p:txBody>
      </p:sp>
      <p:grpSp>
        <p:nvGrpSpPr>
          <p:cNvPr id="9" name="Group 9"/>
          <p:cNvGrpSpPr/>
          <p:nvPr/>
        </p:nvGrpSpPr>
        <p:grpSpPr>
          <a:xfrm>
            <a:off x="17202962" y="0"/>
            <a:ext cx="1085038" cy="108503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8F5B"/>
            </a:solidFill>
          </p:spPr>
        </p:sp>
        <p:sp>
          <p:nvSpPr>
            <p:cNvPr id="11" name="TextBox 11"/>
            <p:cNvSpPr txBox="1"/>
            <p:nvPr/>
          </p:nvSpPr>
          <p:spPr>
            <a:xfrm>
              <a:off x="76200" y="-9525"/>
              <a:ext cx="660400" cy="746125"/>
            </a:xfrm>
            <a:prstGeom prst="rect">
              <a:avLst/>
            </a:prstGeom>
          </p:spPr>
          <p:txBody>
            <a:bodyPr lIns="50800" tIns="50800" rIns="50800" bIns="50800" rtlCol="0" anchor="ctr"/>
            <a:lstStyle/>
            <a:p>
              <a:pPr algn="ctr">
                <a:lnSpc>
                  <a:spcPts val="4900"/>
                </a:lnSpc>
                <a:spcBef>
                  <a:spcPct val="0"/>
                </a:spcBef>
              </a:pPr>
              <a:r>
                <a:rPr lang="en-US" sz="3500">
                  <a:solidFill>
                    <a:srgbClr val="000000"/>
                  </a:solidFill>
                  <a:latin typeface="Roboto"/>
                </a:rPr>
                <a:t>14</a:t>
              </a: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9246100">
            <a:off x="-2672125" y="-1198071"/>
            <a:ext cx="9630574" cy="3311356"/>
          </a:xfrm>
          <a:custGeom>
            <a:avLst/>
            <a:gdLst/>
            <a:ahLst/>
            <a:cxnLst/>
            <a:rect l="l" t="t" r="r" b="b"/>
            <a:pathLst>
              <a:path w="9630574" h="3311356">
                <a:moveTo>
                  <a:pt x="0" y="0"/>
                </a:moveTo>
                <a:lnTo>
                  <a:pt x="9630574" y="0"/>
                </a:lnTo>
                <a:lnTo>
                  <a:pt x="9630574" y="3311356"/>
                </a:lnTo>
                <a:lnTo>
                  <a:pt x="0" y="3311356"/>
                </a:lnTo>
                <a:lnTo>
                  <a:pt x="0" y="0"/>
                </a:lnTo>
                <a:close/>
              </a:path>
            </a:pathLst>
          </a:custGeom>
          <a:blipFill>
            <a:blip r:embed="rId3"/>
            <a:stretch>
              <a:fillRect r="-93711"/>
            </a:stretch>
          </a:blipFill>
        </p:spPr>
      </p:sp>
      <p:sp>
        <p:nvSpPr>
          <p:cNvPr id="4" name="Freeform 4"/>
          <p:cNvSpPr/>
          <p:nvPr/>
        </p:nvSpPr>
        <p:spPr>
          <a:xfrm>
            <a:off x="444676" y="-147889"/>
            <a:ext cx="10405214" cy="10582777"/>
          </a:xfrm>
          <a:custGeom>
            <a:avLst/>
            <a:gdLst/>
            <a:ahLst/>
            <a:cxnLst/>
            <a:rect l="l" t="t" r="r" b="b"/>
            <a:pathLst>
              <a:path w="10405214" h="10582777">
                <a:moveTo>
                  <a:pt x="0" y="0"/>
                </a:moveTo>
                <a:lnTo>
                  <a:pt x="10405214" y="0"/>
                </a:lnTo>
                <a:lnTo>
                  <a:pt x="10405214" y="10582778"/>
                </a:lnTo>
                <a:lnTo>
                  <a:pt x="0" y="10582778"/>
                </a:lnTo>
                <a:lnTo>
                  <a:pt x="0" y="0"/>
                </a:lnTo>
                <a:close/>
              </a:path>
            </a:pathLst>
          </a:custGeom>
          <a:blipFill>
            <a:blip r:embed="rId4"/>
            <a:stretch>
              <a:fillRect/>
            </a:stretch>
          </a:blipFill>
        </p:spPr>
      </p:sp>
      <p:sp>
        <p:nvSpPr>
          <p:cNvPr id="5" name="Freeform 5"/>
          <p:cNvSpPr/>
          <p:nvPr/>
        </p:nvSpPr>
        <p:spPr>
          <a:xfrm>
            <a:off x="10849890" y="1028700"/>
            <a:ext cx="7043987" cy="5489548"/>
          </a:xfrm>
          <a:custGeom>
            <a:avLst/>
            <a:gdLst/>
            <a:ahLst/>
            <a:cxnLst/>
            <a:rect l="l" t="t" r="r" b="b"/>
            <a:pathLst>
              <a:path w="7043987" h="5489548">
                <a:moveTo>
                  <a:pt x="0" y="0"/>
                </a:moveTo>
                <a:lnTo>
                  <a:pt x="7043987" y="0"/>
                </a:lnTo>
                <a:lnTo>
                  <a:pt x="7043987" y="5489548"/>
                </a:lnTo>
                <a:lnTo>
                  <a:pt x="0" y="5489548"/>
                </a:lnTo>
                <a:lnTo>
                  <a:pt x="0" y="0"/>
                </a:lnTo>
                <a:close/>
              </a:path>
            </a:pathLst>
          </a:custGeom>
          <a:blipFill>
            <a:blip r:embed="rId5"/>
            <a:stretch>
              <a:fillRect/>
            </a:stretch>
          </a:blipFill>
        </p:spPr>
      </p:sp>
      <p:sp>
        <p:nvSpPr>
          <p:cNvPr id="6" name="TextBox 6"/>
          <p:cNvSpPr txBox="1"/>
          <p:nvPr/>
        </p:nvSpPr>
        <p:spPr>
          <a:xfrm>
            <a:off x="1250140" y="1289438"/>
            <a:ext cx="8794287" cy="868680"/>
          </a:xfrm>
          <a:prstGeom prst="rect">
            <a:avLst/>
          </a:prstGeom>
        </p:spPr>
        <p:txBody>
          <a:bodyPr lIns="0" tIns="0" rIns="0" bIns="0" rtlCol="0" anchor="t">
            <a:spAutoFit/>
          </a:bodyPr>
          <a:lstStyle/>
          <a:p>
            <a:pPr algn="ctr">
              <a:lnSpc>
                <a:spcPts val="6660"/>
              </a:lnSpc>
            </a:pPr>
            <a:r>
              <a:rPr lang="en-US" sz="6000">
                <a:solidFill>
                  <a:srgbClr val="202020"/>
                </a:solidFill>
                <a:latin typeface="Roboto Bold"/>
              </a:rPr>
              <a:t>KẾT QUẢ PHÂN TÍCH </a:t>
            </a:r>
          </a:p>
        </p:txBody>
      </p:sp>
      <p:sp>
        <p:nvSpPr>
          <p:cNvPr id="7" name="TextBox 7"/>
          <p:cNvSpPr txBox="1"/>
          <p:nvPr/>
        </p:nvSpPr>
        <p:spPr>
          <a:xfrm>
            <a:off x="800580" y="3166260"/>
            <a:ext cx="6734533" cy="1701800"/>
          </a:xfrm>
          <a:prstGeom prst="rect">
            <a:avLst/>
          </a:prstGeom>
        </p:spPr>
        <p:txBody>
          <a:bodyPr lIns="0" tIns="0" rIns="0" bIns="0" rtlCol="0" anchor="t">
            <a:spAutoFit/>
          </a:bodyPr>
          <a:lstStyle/>
          <a:p>
            <a:pPr marL="755651" lvl="1" indent="-377825" algn="ctr">
              <a:lnSpc>
                <a:spcPts val="7000"/>
              </a:lnSpc>
              <a:buFont typeface="Arial"/>
              <a:buChar char="•"/>
            </a:pPr>
            <a:r>
              <a:rPr lang="en-US" sz="3500" dirty="0">
                <a:solidFill>
                  <a:srgbClr val="202020"/>
                </a:solidFill>
                <a:latin typeface="Roboto Bold"/>
              </a:rPr>
              <a:t>MSE: 0.06339497461490633</a:t>
            </a:r>
          </a:p>
          <a:p>
            <a:pPr marL="755651" lvl="1" indent="-377825" algn="ctr">
              <a:lnSpc>
                <a:spcPts val="7000"/>
              </a:lnSpc>
              <a:buFont typeface="Arial"/>
              <a:buChar char="•"/>
            </a:pPr>
            <a:r>
              <a:rPr lang="en-US" sz="3500" dirty="0">
                <a:solidFill>
                  <a:srgbClr val="202020"/>
                </a:solidFill>
                <a:latin typeface="Roboto Bold"/>
              </a:rPr>
              <a:t>R2:  -0.14464251732828098</a:t>
            </a:r>
          </a:p>
        </p:txBody>
      </p:sp>
      <p:sp>
        <p:nvSpPr>
          <p:cNvPr id="8" name="TextBox 8"/>
          <p:cNvSpPr txBox="1"/>
          <p:nvPr/>
        </p:nvSpPr>
        <p:spPr>
          <a:xfrm>
            <a:off x="2286000" y="2557383"/>
            <a:ext cx="2300764" cy="579120"/>
          </a:xfrm>
          <a:prstGeom prst="rect">
            <a:avLst/>
          </a:prstGeom>
        </p:spPr>
        <p:txBody>
          <a:bodyPr lIns="0" tIns="0" rIns="0" bIns="0" rtlCol="0" anchor="t">
            <a:spAutoFit/>
          </a:bodyPr>
          <a:lstStyle/>
          <a:p>
            <a:pPr algn="ctr">
              <a:lnSpc>
                <a:spcPts val="4439"/>
              </a:lnSpc>
              <a:spcBef>
                <a:spcPct val="0"/>
              </a:spcBef>
            </a:pPr>
            <a:r>
              <a:rPr lang="en-US" sz="3999" u="sng" dirty="0" err="1">
                <a:solidFill>
                  <a:srgbClr val="202020"/>
                </a:solidFill>
                <a:latin typeface="Roboto Bold"/>
              </a:rPr>
              <a:t>Nhận</a:t>
            </a:r>
            <a:r>
              <a:rPr lang="en-US" sz="3999" u="sng" dirty="0">
                <a:solidFill>
                  <a:srgbClr val="202020"/>
                </a:solidFill>
                <a:latin typeface="Roboto Bold"/>
              </a:rPr>
              <a:t> </a:t>
            </a:r>
            <a:r>
              <a:rPr lang="en-US" sz="3999" u="sng" dirty="0" err="1">
                <a:solidFill>
                  <a:srgbClr val="202020"/>
                </a:solidFill>
                <a:latin typeface="Roboto Bold"/>
              </a:rPr>
              <a:t>xét</a:t>
            </a:r>
            <a:r>
              <a:rPr lang="en-US" sz="3999" dirty="0">
                <a:solidFill>
                  <a:srgbClr val="202020"/>
                </a:solidFill>
                <a:latin typeface="Roboto Bold"/>
              </a:rPr>
              <a:t> :</a:t>
            </a:r>
          </a:p>
        </p:txBody>
      </p:sp>
      <p:sp>
        <p:nvSpPr>
          <p:cNvPr id="9" name="TextBox 9"/>
          <p:cNvSpPr txBox="1"/>
          <p:nvPr/>
        </p:nvSpPr>
        <p:spPr>
          <a:xfrm>
            <a:off x="800580" y="5267325"/>
            <a:ext cx="9693407" cy="3952875"/>
          </a:xfrm>
          <a:prstGeom prst="rect">
            <a:avLst/>
          </a:prstGeom>
        </p:spPr>
        <p:txBody>
          <a:bodyPr lIns="0" tIns="0" rIns="0" bIns="0" rtlCol="0" anchor="t">
            <a:spAutoFit/>
          </a:bodyPr>
          <a:lstStyle/>
          <a:p>
            <a:pPr marL="755651" lvl="1" indent="-377825">
              <a:lnSpc>
                <a:spcPts val="6300"/>
              </a:lnSpc>
              <a:buFont typeface="Arial"/>
              <a:buChar char="•"/>
            </a:pPr>
            <a:r>
              <a:rPr lang="en-US" sz="3500">
                <a:solidFill>
                  <a:srgbClr val="202020"/>
                </a:solidFill>
                <a:latin typeface="Roboto Bold"/>
              </a:rPr>
              <a:t>Giá trị MSE là 0.0634: Là một giá trị sai số trung bình khá thấp, cho thấy mô hình của bạn có độ chính xác tương đối. </a:t>
            </a:r>
          </a:p>
          <a:p>
            <a:pPr marL="755651" lvl="1" indent="-377825">
              <a:lnSpc>
                <a:spcPts val="6300"/>
              </a:lnSpc>
              <a:buFont typeface="Arial"/>
              <a:buChar char="•"/>
            </a:pPr>
            <a:r>
              <a:rPr lang="en-US" sz="3500">
                <a:solidFill>
                  <a:srgbClr val="202020"/>
                </a:solidFill>
                <a:latin typeface="Roboto Bold"/>
              </a:rPr>
              <a:t>Giá trị R2 là -0.1446: Giá trị R2 âm cho thấy mô hình của bạn không phù hợp với dữ liệu. </a:t>
            </a:r>
          </a:p>
        </p:txBody>
      </p:sp>
      <p:sp>
        <p:nvSpPr>
          <p:cNvPr id="10" name="TextBox 10"/>
          <p:cNvSpPr txBox="1"/>
          <p:nvPr/>
        </p:nvSpPr>
        <p:spPr>
          <a:xfrm>
            <a:off x="11027203" y="6867525"/>
            <a:ext cx="6689360" cy="2352675"/>
          </a:xfrm>
          <a:prstGeom prst="rect">
            <a:avLst/>
          </a:prstGeom>
        </p:spPr>
        <p:txBody>
          <a:bodyPr lIns="0" tIns="0" rIns="0" bIns="0" rtlCol="0" anchor="t">
            <a:spAutoFit/>
          </a:bodyPr>
          <a:lstStyle/>
          <a:p>
            <a:pPr algn="ctr">
              <a:lnSpc>
                <a:spcPts val="6300"/>
              </a:lnSpc>
              <a:spcBef>
                <a:spcPct val="0"/>
              </a:spcBef>
            </a:pPr>
            <a:r>
              <a:rPr lang="en-US" sz="3500">
                <a:solidFill>
                  <a:srgbClr val="000000"/>
                </a:solidFill>
                <a:latin typeface="Roboto Bold"/>
              </a:rPr>
              <a:t>Biểu đồ sai số: Biểu đồ cho thấy có một số lượng lớn dự đoán chính xác hoặc có sai số rất nhỏ</a:t>
            </a:r>
          </a:p>
        </p:txBody>
      </p:sp>
      <p:grpSp>
        <p:nvGrpSpPr>
          <p:cNvPr id="11" name="Group 11"/>
          <p:cNvGrpSpPr/>
          <p:nvPr/>
        </p:nvGrpSpPr>
        <p:grpSpPr>
          <a:xfrm>
            <a:off x="17202962" y="0"/>
            <a:ext cx="1085038" cy="1085038"/>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8F5B"/>
            </a:solidFill>
          </p:spPr>
        </p:sp>
        <p:sp>
          <p:nvSpPr>
            <p:cNvPr id="13" name="TextBox 13"/>
            <p:cNvSpPr txBox="1"/>
            <p:nvPr/>
          </p:nvSpPr>
          <p:spPr>
            <a:xfrm>
              <a:off x="76200" y="-9525"/>
              <a:ext cx="660400" cy="746125"/>
            </a:xfrm>
            <a:prstGeom prst="rect">
              <a:avLst/>
            </a:prstGeom>
          </p:spPr>
          <p:txBody>
            <a:bodyPr lIns="50800" tIns="50800" rIns="50800" bIns="50800" rtlCol="0" anchor="ctr"/>
            <a:lstStyle/>
            <a:p>
              <a:pPr algn="ctr">
                <a:lnSpc>
                  <a:spcPts val="4900"/>
                </a:lnSpc>
                <a:spcBef>
                  <a:spcPct val="0"/>
                </a:spcBef>
              </a:pPr>
              <a:r>
                <a:rPr lang="en-US" sz="3500">
                  <a:solidFill>
                    <a:srgbClr val="000000"/>
                  </a:solidFill>
                  <a:latin typeface="Roboto"/>
                </a:rPr>
                <a:t>15</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pSp>
        <p:nvGrpSpPr>
          <p:cNvPr id="3" name="Group 3"/>
          <p:cNvGrpSpPr>
            <a:grpSpLocks noChangeAspect="1"/>
          </p:cNvGrpSpPr>
          <p:nvPr/>
        </p:nvGrpSpPr>
        <p:grpSpPr>
          <a:xfrm rot="5400000">
            <a:off x="1491863" y="200172"/>
            <a:ext cx="15304273" cy="10599626"/>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5277" b="-5277"/>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6" name="TextBox 6"/>
          <p:cNvSpPr txBox="1"/>
          <p:nvPr/>
        </p:nvSpPr>
        <p:spPr>
          <a:xfrm>
            <a:off x="6059342" y="1095375"/>
            <a:ext cx="5854653" cy="1148715"/>
          </a:xfrm>
          <a:prstGeom prst="rect">
            <a:avLst/>
          </a:prstGeom>
        </p:spPr>
        <p:txBody>
          <a:bodyPr lIns="0" tIns="0" rIns="0" bIns="0" rtlCol="0" anchor="t">
            <a:spAutoFit/>
          </a:bodyPr>
          <a:lstStyle/>
          <a:p>
            <a:pPr algn="ctr">
              <a:lnSpc>
                <a:spcPts val="8880"/>
              </a:lnSpc>
            </a:pPr>
            <a:r>
              <a:rPr lang="en-US" sz="8000">
                <a:solidFill>
                  <a:srgbClr val="202020"/>
                </a:solidFill>
                <a:latin typeface="Roboto Bold"/>
              </a:rPr>
              <a:t>KẾT LUẬN </a:t>
            </a:r>
          </a:p>
        </p:txBody>
      </p:sp>
      <p:sp>
        <p:nvSpPr>
          <p:cNvPr id="7" name="TextBox 7"/>
          <p:cNvSpPr txBox="1"/>
          <p:nvPr/>
        </p:nvSpPr>
        <p:spPr>
          <a:xfrm>
            <a:off x="5130838" y="3021322"/>
            <a:ext cx="8026324" cy="5553075"/>
          </a:xfrm>
          <a:prstGeom prst="rect">
            <a:avLst/>
          </a:prstGeom>
        </p:spPr>
        <p:txBody>
          <a:bodyPr lIns="0" tIns="0" rIns="0" bIns="0" rtlCol="0" anchor="t">
            <a:spAutoFit/>
          </a:bodyPr>
          <a:lstStyle/>
          <a:p>
            <a:pPr algn="ctr">
              <a:lnSpc>
                <a:spcPts val="6300"/>
              </a:lnSpc>
              <a:spcBef>
                <a:spcPct val="0"/>
              </a:spcBef>
            </a:pPr>
            <a:r>
              <a:rPr lang="en-US" sz="3500">
                <a:solidFill>
                  <a:srgbClr val="202020"/>
                </a:solidFill>
                <a:latin typeface="Roboto Bold"/>
              </a:rPr>
              <a:t>Kết quả phân tích dữ liệu, có thể thấy dataset mà nhóm chọn để thực hiện phục vụ cho đồ án cuối kỳ có bộ dữ liệu có chất lượng ổn, các giá trị null hoặc giá trị bất thường ở mức trung bình trên có thể thực hiện được , các biến số có phân phối tương đối bình thường. </a:t>
            </a:r>
          </a:p>
        </p:txBody>
      </p:sp>
      <p:grpSp>
        <p:nvGrpSpPr>
          <p:cNvPr id="8" name="Group 8"/>
          <p:cNvGrpSpPr/>
          <p:nvPr/>
        </p:nvGrpSpPr>
        <p:grpSpPr>
          <a:xfrm>
            <a:off x="17202962" y="0"/>
            <a:ext cx="1085038" cy="108503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8F5B"/>
            </a:solidFill>
          </p:spPr>
        </p:sp>
        <p:sp>
          <p:nvSpPr>
            <p:cNvPr id="10" name="TextBox 10"/>
            <p:cNvSpPr txBox="1"/>
            <p:nvPr/>
          </p:nvSpPr>
          <p:spPr>
            <a:xfrm>
              <a:off x="76200" y="-9525"/>
              <a:ext cx="660400" cy="746125"/>
            </a:xfrm>
            <a:prstGeom prst="rect">
              <a:avLst/>
            </a:prstGeom>
          </p:spPr>
          <p:txBody>
            <a:bodyPr lIns="50800" tIns="50800" rIns="50800" bIns="50800" rtlCol="0" anchor="ctr"/>
            <a:lstStyle/>
            <a:p>
              <a:pPr algn="ctr">
                <a:lnSpc>
                  <a:spcPts val="4900"/>
                </a:lnSpc>
                <a:spcBef>
                  <a:spcPct val="0"/>
                </a:spcBef>
              </a:pPr>
              <a:r>
                <a:rPr lang="en-US" sz="3500">
                  <a:solidFill>
                    <a:srgbClr val="000000"/>
                  </a:solidFill>
                  <a:latin typeface="Roboto"/>
                </a:rPr>
                <a:t>16</a:t>
              </a: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1149211">
            <a:off x="10456584" y="8631322"/>
            <a:ext cx="9630574" cy="3311356"/>
          </a:xfrm>
          <a:custGeom>
            <a:avLst/>
            <a:gdLst/>
            <a:ahLst/>
            <a:cxnLst/>
            <a:rect l="l" t="t" r="r" b="b"/>
            <a:pathLst>
              <a:path w="9630574" h="3311356">
                <a:moveTo>
                  <a:pt x="0" y="0"/>
                </a:moveTo>
                <a:lnTo>
                  <a:pt x="9630574" y="0"/>
                </a:lnTo>
                <a:lnTo>
                  <a:pt x="9630574" y="3311356"/>
                </a:lnTo>
                <a:lnTo>
                  <a:pt x="0" y="3311356"/>
                </a:lnTo>
                <a:lnTo>
                  <a:pt x="0" y="0"/>
                </a:lnTo>
                <a:close/>
              </a:path>
            </a:pathLst>
          </a:custGeom>
          <a:blipFill>
            <a:blip r:embed="rId3"/>
            <a:stretch>
              <a:fillRect r="-93711"/>
            </a:stretch>
          </a:blipFill>
        </p:spPr>
      </p:sp>
      <p:sp>
        <p:nvSpPr>
          <p:cNvPr id="4" name="Freeform 4"/>
          <p:cNvSpPr/>
          <p:nvPr/>
        </p:nvSpPr>
        <p:spPr>
          <a:xfrm rot="5400000">
            <a:off x="4247582" y="845685"/>
            <a:ext cx="8988849" cy="8229600"/>
          </a:xfrm>
          <a:custGeom>
            <a:avLst/>
            <a:gdLst/>
            <a:ahLst/>
            <a:cxnLst/>
            <a:rect l="l" t="t" r="r" b="b"/>
            <a:pathLst>
              <a:path w="8988849" h="8229600">
                <a:moveTo>
                  <a:pt x="0" y="0"/>
                </a:moveTo>
                <a:lnTo>
                  <a:pt x="8988849" y="0"/>
                </a:lnTo>
                <a:lnTo>
                  <a:pt x="8988849" y="8229600"/>
                </a:lnTo>
                <a:lnTo>
                  <a:pt x="0" y="8229600"/>
                </a:lnTo>
                <a:lnTo>
                  <a:pt x="0" y="0"/>
                </a:lnTo>
                <a:close/>
              </a:path>
            </a:pathLst>
          </a:custGeom>
          <a:blipFill>
            <a:blip r:embed="rId4"/>
            <a:stretch>
              <a:fillRect b="-4396"/>
            </a:stretch>
          </a:blipFill>
        </p:spPr>
      </p:sp>
      <p:sp>
        <p:nvSpPr>
          <p:cNvPr id="5" name="Freeform 5"/>
          <p:cNvSpPr/>
          <p:nvPr/>
        </p:nvSpPr>
        <p:spPr>
          <a:xfrm rot="9246100">
            <a:off x="-2672125" y="-1198071"/>
            <a:ext cx="9630574" cy="3311356"/>
          </a:xfrm>
          <a:custGeom>
            <a:avLst/>
            <a:gdLst/>
            <a:ahLst/>
            <a:cxnLst/>
            <a:rect l="l" t="t" r="r" b="b"/>
            <a:pathLst>
              <a:path w="9630574" h="3311356">
                <a:moveTo>
                  <a:pt x="0" y="0"/>
                </a:moveTo>
                <a:lnTo>
                  <a:pt x="9630574" y="0"/>
                </a:lnTo>
                <a:lnTo>
                  <a:pt x="9630574" y="3311356"/>
                </a:lnTo>
                <a:lnTo>
                  <a:pt x="0" y="3311356"/>
                </a:lnTo>
                <a:lnTo>
                  <a:pt x="0" y="0"/>
                </a:lnTo>
                <a:close/>
              </a:path>
            </a:pathLst>
          </a:custGeom>
          <a:blipFill>
            <a:blip r:embed="rId3"/>
            <a:stretch>
              <a:fillRect r="-93711"/>
            </a:stretch>
          </a:blipFill>
        </p:spPr>
      </p:sp>
      <p:sp>
        <p:nvSpPr>
          <p:cNvPr id="6" name="Freeform 6"/>
          <p:cNvSpPr/>
          <p:nvPr/>
        </p:nvSpPr>
        <p:spPr>
          <a:xfrm rot="-1674276">
            <a:off x="16902765" y="-3648739"/>
            <a:ext cx="5071491" cy="8229600"/>
          </a:xfrm>
          <a:custGeom>
            <a:avLst/>
            <a:gdLst/>
            <a:ahLst/>
            <a:cxnLst/>
            <a:rect l="l" t="t" r="r" b="b"/>
            <a:pathLst>
              <a:path w="5071491" h="8229600">
                <a:moveTo>
                  <a:pt x="0" y="0"/>
                </a:moveTo>
                <a:lnTo>
                  <a:pt x="5071491" y="0"/>
                </a:lnTo>
                <a:lnTo>
                  <a:pt x="5071491" y="8229600"/>
                </a:lnTo>
                <a:lnTo>
                  <a:pt x="0" y="8229600"/>
                </a:lnTo>
                <a:lnTo>
                  <a:pt x="0" y="0"/>
                </a:lnTo>
                <a:close/>
              </a:path>
            </a:pathLst>
          </a:custGeom>
          <a:blipFill>
            <a:blip r:embed="rId5"/>
            <a:stretch>
              <a:fillRect/>
            </a:stretch>
          </a:blipFill>
        </p:spPr>
      </p:sp>
      <p:sp>
        <p:nvSpPr>
          <p:cNvPr id="7" name="Freeform 7"/>
          <p:cNvSpPr/>
          <p:nvPr/>
        </p:nvSpPr>
        <p:spPr>
          <a:xfrm rot="6753280">
            <a:off x="-1337212" y="7577952"/>
            <a:ext cx="5071491" cy="8229600"/>
          </a:xfrm>
          <a:custGeom>
            <a:avLst/>
            <a:gdLst/>
            <a:ahLst/>
            <a:cxnLst/>
            <a:rect l="l" t="t" r="r" b="b"/>
            <a:pathLst>
              <a:path w="5071491" h="8229600">
                <a:moveTo>
                  <a:pt x="0" y="0"/>
                </a:moveTo>
                <a:lnTo>
                  <a:pt x="5071491" y="0"/>
                </a:lnTo>
                <a:lnTo>
                  <a:pt x="5071491" y="8229600"/>
                </a:lnTo>
                <a:lnTo>
                  <a:pt x="0" y="8229600"/>
                </a:lnTo>
                <a:lnTo>
                  <a:pt x="0" y="0"/>
                </a:lnTo>
                <a:close/>
              </a:path>
            </a:pathLst>
          </a:custGeom>
          <a:blipFill>
            <a:blip r:embed="rId5"/>
            <a:stretch>
              <a:fillRect/>
            </a:stretch>
          </a:blipFill>
        </p:spPr>
      </p:sp>
      <p:sp>
        <p:nvSpPr>
          <p:cNvPr id="8" name="TextBox 8"/>
          <p:cNvSpPr txBox="1"/>
          <p:nvPr/>
        </p:nvSpPr>
        <p:spPr>
          <a:xfrm>
            <a:off x="5188517" y="4144153"/>
            <a:ext cx="7106979" cy="1727915"/>
          </a:xfrm>
          <a:prstGeom prst="rect">
            <a:avLst/>
          </a:prstGeom>
        </p:spPr>
        <p:txBody>
          <a:bodyPr lIns="0" tIns="0" rIns="0" bIns="0" rtlCol="0" anchor="t">
            <a:spAutoFit/>
          </a:bodyPr>
          <a:lstStyle/>
          <a:p>
            <a:pPr algn="ctr">
              <a:lnSpc>
                <a:spcPts val="13327"/>
              </a:lnSpc>
            </a:pPr>
            <a:r>
              <a:rPr lang="en-US" sz="12006">
                <a:solidFill>
                  <a:srgbClr val="202020"/>
                </a:solidFill>
                <a:latin typeface="Roboto Bold"/>
              </a:rPr>
              <a:t>Demo</a:t>
            </a:r>
          </a:p>
        </p:txBody>
      </p:sp>
      <p:grpSp>
        <p:nvGrpSpPr>
          <p:cNvPr id="9" name="Group 9"/>
          <p:cNvGrpSpPr/>
          <p:nvPr/>
        </p:nvGrpSpPr>
        <p:grpSpPr>
          <a:xfrm>
            <a:off x="17202962" y="0"/>
            <a:ext cx="1085038" cy="108503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8F5B"/>
            </a:solidFill>
          </p:spPr>
        </p:sp>
        <p:sp>
          <p:nvSpPr>
            <p:cNvPr id="11" name="TextBox 11"/>
            <p:cNvSpPr txBox="1"/>
            <p:nvPr/>
          </p:nvSpPr>
          <p:spPr>
            <a:xfrm>
              <a:off x="76200" y="-9525"/>
              <a:ext cx="660400" cy="746125"/>
            </a:xfrm>
            <a:prstGeom prst="rect">
              <a:avLst/>
            </a:prstGeom>
          </p:spPr>
          <p:txBody>
            <a:bodyPr lIns="50800" tIns="50800" rIns="50800" bIns="50800" rtlCol="0" anchor="ctr"/>
            <a:lstStyle/>
            <a:p>
              <a:pPr algn="ctr">
                <a:lnSpc>
                  <a:spcPts val="4900"/>
                </a:lnSpc>
                <a:spcBef>
                  <a:spcPct val="0"/>
                </a:spcBef>
              </a:pPr>
              <a:r>
                <a:rPr lang="en-US" sz="3500">
                  <a:solidFill>
                    <a:srgbClr val="000000"/>
                  </a:solidFill>
                  <a:latin typeface="Roboto"/>
                </a:rPr>
                <a:t>17</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1149211">
            <a:off x="10456584" y="8631322"/>
            <a:ext cx="9630574" cy="3311356"/>
          </a:xfrm>
          <a:custGeom>
            <a:avLst/>
            <a:gdLst/>
            <a:ahLst/>
            <a:cxnLst/>
            <a:rect l="l" t="t" r="r" b="b"/>
            <a:pathLst>
              <a:path w="9630574" h="3311356">
                <a:moveTo>
                  <a:pt x="0" y="0"/>
                </a:moveTo>
                <a:lnTo>
                  <a:pt x="9630574" y="0"/>
                </a:lnTo>
                <a:lnTo>
                  <a:pt x="9630574" y="3311356"/>
                </a:lnTo>
                <a:lnTo>
                  <a:pt x="0" y="3311356"/>
                </a:lnTo>
                <a:lnTo>
                  <a:pt x="0" y="0"/>
                </a:lnTo>
                <a:close/>
              </a:path>
            </a:pathLst>
          </a:custGeom>
          <a:blipFill>
            <a:blip r:embed="rId3"/>
            <a:stretch>
              <a:fillRect r="-93711"/>
            </a:stretch>
          </a:blipFill>
        </p:spPr>
      </p:sp>
      <p:sp>
        <p:nvSpPr>
          <p:cNvPr id="4" name="Freeform 4"/>
          <p:cNvSpPr/>
          <p:nvPr/>
        </p:nvSpPr>
        <p:spPr>
          <a:xfrm rot="5400000">
            <a:off x="4247582" y="845685"/>
            <a:ext cx="8988849" cy="8229600"/>
          </a:xfrm>
          <a:custGeom>
            <a:avLst/>
            <a:gdLst/>
            <a:ahLst/>
            <a:cxnLst/>
            <a:rect l="l" t="t" r="r" b="b"/>
            <a:pathLst>
              <a:path w="8988849" h="8229600">
                <a:moveTo>
                  <a:pt x="0" y="0"/>
                </a:moveTo>
                <a:lnTo>
                  <a:pt x="8988849" y="0"/>
                </a:lnTo>
                <a:lnTo>
                  <a:pt x="8988849" y="8229600"/>
                </a:lnTo>
                <a:lnTo>
                  <a:pt x="0" y="8229600"/>
                </a:lnTo>
                <a:lnTo>
                  <a:pt x="0" y="0"/>
                </a:lnTo>
                <a:close/>
              </a:path>
            </a:pathLst>
          </a:custGeom>
          <a:blipFill>
            <a:blip r:embed="rId4"/>
            <a:stretch>
              <a:fillRect b="-4396"/>
            </a:stretch>
          </a:blipFill>
        </p:spPr>
      </p:sp>
      <p:sp>
        <p:nvSpPr>
          <p:cNvPr id="5" name="Freeform 5"/>
          <p:cNvSpPr/>
          <p:nvPr/>
        </p:nvSpPr>
        <p:spPr>
          <a:xfrm rot="9246100">
            <a:off x="-2672125" y="-1198071"/>
            <a:ext cx="9630574" cy="3311356"/>
          </a:xfrm>
          <a:custGeom>
            <a:avLst/>
            <a:gdLst/>
            <a:ahLst/>
            <a:cxnLst/>
            <a:rect l="l" t="t" r="r" b="b"/>
            <a:pathLst>
              <a:path w="9630574" h="3311356">
                <a:moveTo>
                  <a:pt x="0" y="0"/>
                </a:moveTo>
                <a:lnTo>
                  <a:pt x="9630574" y="0"/>
                </a:lnTo>
                <a:lnTo>
                  <a:pt x="9630574" y="3311356"/>
                </a:lnTo>
                <a:lnTo>
                  <a:pt x="0" y="3311356"/>
                </a:lnTo>
                <a:lnTo>
                  <a:pt x="0" y="0"/>
                </a:lnTo>
                <a:close/>
              </a:path>
            </a:pathLst>
          </a:custGeom>
          <a:blipFill>
            <a:blip r:embed="rId3"/>
            <a:stretch>
              <a:fillRect r="-93711"/>
            </a:stretch>
          </a:blipFill>
        </p:spPr>
      </p:sp>
      <p:sp>
        <p:nvSpPr>
          <p:cNvPr id="6" name="Freeform 6"/>
          <p:cNvSpPr/>
          <p:nvPr/>
        </p:nvSpPr>
        <p:spPr>
          <a:xfrm rot="-1674276">
            <a:off x="16902765" y="-3648739"/>
            <a:ext cx="5071491" cy="8229600"/>
          </a:xfrm>
          <a:custGeom>
            <a:avLst/>
            <a:gdLst/>
            <a:ahLst/>
            <a:cxnLst/>
            <a:rect l="l" t="t" r="r" b="b"/>
            <a:pathLst>
              <a:path w="5071491" h="8229600">
                <a:moveTo>
                  <a:pt x="0" y="0"/>
                </a:moveTo>
                <a:lnTo>
                  <a:pt x="5071491" y="0"/>
                </a:lnTo>
                <a:lnTo>
                  <a:pt x="5071491" y="8229600"/>
                </a:lnTo>
                <a:lnTo>
                  <a:pt x="0" y="8229600"/>
                </a:lnTo>
                <a:lnTo>
                  <a:pt x="0" y="0"/>
                </a:lnTo>
                <a:close/>
              </a:path>
            </a:pathLst>
          </a:custGeom>
          <a:blipFill>
            <a:blip r:embed="rId5"/>
            <a:stretch>
              <a:fillRect/>
            </a:stretch>
          </a:blipFill>
        </p:spPr>
      </p:sp>
      <p:sp>
        <p:nvSpPr>
          <p:cNvPr id="7" name="Freeform 7"/>
          <p:cNvSpPr/>
          <p:nvPr/>
        </p:nvSpPr>
        <p:spPr>
          <a:xfrm rot="6753280">
            <a:off x="-1337212" y="7577952"/>
            <a:ext cx="5071491" cy="8229600"/>
          </a:xfrm>
          <a:custGeom>
            <a:avLst/>
            <a:gdLst/>
            <a:ahLst/>
            <a:cxnLst/>
            <a:rect l="l" t="t" r="r" b="b"/>
            <a:pathLst>
              <a:path w="5071491" h="8229600">
                <a:moveTo>
                  <a:pt x="0" y="0"/>
                </a:moveTo>
                <a:lnTo>
                  <a:pt x="5071491" y="0"/>
                </a:lnTo>
                <a:lnTo>
                  <a:pt x="5071491" y="8229600"/>
                </a:lnTo>
                <a:lnTo>
                  <a:pt x="0" y="8229600"/>
                </a:lnTo>
                <a:lnTo>
                  <a:pt x="0" y="0"/>
                </a:lnTo>
                <a:close/>
              </a:path>
            </a:pathLst>
          </a:custGeom>
          <a:blipFill>
            <a:blip r:embed="rId5"/>
            <a:stretch>
              <a:fillRect/>
            </a:stretch>
          </a:blipFill>
        </p:spPr>
      </p:sp>
      <p:grpSp>
        <p:nvGrpSpPr>
          <p:cNvPr id="8" name="Group 8"/>
          <p:cNvGrpSpPr/>
          <p:nvPr/>
        </p:nvGrpSpPr>
        <p:grpSpPr>
          <a:xfrm>
            <a:off x="6931949" y="6717168"/>
            <a:ext cx="3468557" cy="1122139"/>
            <a:chOff x="0" y="0"/>
            <a:chExt cx="913529" cy="295543"/>
          </a:xfrm>
        </p:grpSpPr>
        <p:sp>
          <p:nvSpPr>
            <p:cNvPr id="9" name="Freeform 9"/>
            <p:cNvSpPr/>
            <p:nvPr/>
          </p:nvSpPr>
          <p:spPr>
            <a:xfrm>
              <a:off x="0" y="0"/>
              <a:ext cx="913529" cy="295543"/>
            </a:xfrm>
            <a:custGeom>
              <a:avLst/>
              <a:gdLst/>
              <a:ahLst/>
              <a:cxnLst/>
              <a:rect l="l" t="t" r="r" b="b"/>
              <a:pathLst>
                <a:path w="913529" h="295543">
                  <a:moveTo>
                    <a:pt x="147771" y="0"/>
                  </a:moveTo>
                  <a:lnTo>
                    <a:pt x="765758" y="0"/>
                  </a:lnTo>
                  <a:cubicBezTo>
                    <a:pt x="847370" y="0"/>
                    <a:pt x="913529" y="66160"/>
                    <a:pt x="913529" y="147771"/>
                  </a:cubicBezTo>
                  <a:lnTo>
                    <a:pt x="913529" y="147771"/>
                  </a:lnTo>
                  <a:cubicBezTo>
                    <a:pt x="913529" y="186963"/>
                    <a:pt x="897961" y="224549"/>
                    <a:pt x="870248" y="252262"/>
                  </a:cubicBezTo>
                  <a:cubicBezTo>
                    <a:pt x="842536" y="279974"/>
                    <a:pt x="804949" y="295543"/>
                    <a:pt x="765758" y="295543"/>
                  </a:cubicBezTo>
                  <a:lnTo>
                    <a:pt x="147771" y="295543"/>
                  </a:lnTo>
                  <a:cubicBezTo>
                    <a:pt x="108580" y="295543"/>
                    <a:pt x="70994" y="279974"/>
                    <a:pt x="43281" y="252262"/>
                  </a:cubicBezTo>
                  <a:cubicBezTo>
                    <a:pt x="15569" y="224549"/>
                    <a:pt x="0" y="186963"/>
                    <a:pt x="0" y="147771"/>
                  </a:cubicBezTo>
                  <a:lnTo>
                    <a:pt x="0" y="147771"/>
                  </a:lnTo>
                  <a:cubicBezTo>
                    <a:pt x="0" y="108580"/>
                    <a:pt x="15569" y="70994"/>
                    <a:pt x="43281" y="43281"/>
                  </a:cubicBezTo>
                  <a:cubicBezTo>
                    <a:pt x="70994" y="15569"/>
                    <a:pt x="108580" y="0"/>
                    <a:pt x="147771" y="0"/>
                  </a:cubicBezTo>
                  <a:close/>
                </a:path>
              </a:pathLst>
            </a:custGeom>
            <a:solidFill>
              <a:srgbClr val="000000">
                <a:alpha val="0"/>
              </a:srgbClr>
            </a:solidFill>
            <a:ln w="38100" cap="rnd">
              <a:solidFill>
                <a:srgbClr val="393939"/>
              </a:solidFill>
              <a:prstDash val="solid"/>
              <a:round/>
            </a:ln>
          </p:spPr>
        </p:sp>
        <p:sp>
          <p:nvSpPr>
            <p:cNvPr id="10" name="TextBox 10"/>
            <p:cNvSpPr txBox="1"/>
            <p:nvPr/>
          </p:nvSpPr>
          <p:spPr>
            <a:xfrm>
              <a:off x="0" y="-95250"/>
              <a:ext cx="913529" cy="390793"/>
            </a:xfrm>
            <a:prstGeom prst="rect">
              <a:avLst/>
            </a:prstGeom>
          </p:spPr>
          <p:txBody>
            <a:bodyPr lIns="50800" tIns="50800" rIns="50800" bIns="50800" rtlCol="0" anchor="ctr"/>
            <a:lstStyle/>
            <a:p>
              <a:pPr marL="0" lvl="1" indent="0" algn="ctr">
                <a:lnSpc>
                  <a:spcPts val="6900"/>
                </a:lnSpc>
                <a:spcBef>
                  <a:spcPct val="0"/>
                </a:spcBef>
              </a:pPr>
              <a:r>
                <a:rPr lang="en-US" sz="5000">
                  <a:solidFill>
                    <a:srgbClr val="393939"/>
                  </a:solidFill>
                  <a:latin typeface="Roboto Bold"/>
                </a:rPr>
                <a:t>Q&amp;A</a:t>
              </a:r>
            </a:p>
          </p:txBody>
        </p:sp>
      </p:grpSp>
      <p:sp>
        <p:nvSpPr>
          <p:cNvPr id="11" name="Freeform 11"/>
          <p:cNvSpPr/>
          <p:nvPr/>
        </p:nvSpPr>
        <p:spPr>
          <a:xfrm>
            <a:off x="7019643" y="7772663"/>
            <a:ext cx="3293169" cy="281690"/>
          </a:xfrm>
          <a:custGeom>
            <a:avLst/>
            <a:gdLst/>
            <a:ahLst/>
            <a:cxnLst/>
            <a:rect l="l" t="t" r="r" b="b"/>
            <a:pathLst>
              <a:path w="3293169" h="281690">
                <a:moveTo>
                  <a:pt x="0" y="0"/>
                </a:moveTo>
                <a:lnTo>
                  <a:pt x="3293169" y="0"/>
                </a:lnTo>
                <a:lnTo>
                  <a:pt x="3293169" y="281690"/>
                </a:lnTo>
                <a:lnTo>
                  <a:pt x="0" y="281690"/>
                </a:lnTo>
                <a:lnTo>
                  <a:pt x="0" y="0"/>
                </a:lnTo>
                <a:close/>
              </a:path>
            </a:pathLst>
          </a:custGeom>
          <a:blipFill>
            <a:blip r:embed="rId6"/>
            <a:stretch>
              <a:fillRect t="-130892"/>
            </a:stretch>
          </a:blipFill>
        </p:spPr>
      </p:sp>
      <p:sp>
        <p:nvSpPr>
          <p:cNvPr id="12" name="TextBox 12"/>
          <p:cNvSpPr txBox="1"/>
          <p:nvPr/>
        </p:nvSpPr>
        <p:spPr>
          <a:xfrm>
            <a:off x="5112738" y="2659070"/>
            <a:ext cx="7106979" cy="3413840"/>
          </a:xfrm>
          <a:prstGeom prst="rect">
            <a:avLst/>
          </a:prstGeom>
        </p:spPr>
        <p:txBody>
          <a:bodyPr lIns="0" tIns="0" rIns="0" bIns="0" rtlCol="0" anchor="t">
            <a:spAutoFit/>
          </a:bodyPr>
          <a:lstStyle/>
          <a:p>
            <a:pPr algn="ctr">
              <a:lnSpc>
                <a:spcPts val="13327"/>
              </a:lnSpc>
            </a:pPr>
            <a:r>
              <a:rPr lang="en-US" sz="12006">
                <a:solidFill>
                  <a:srgbClr val="202020"/>
                </a:solidFill>
                <a:latin typeface="Roboto Bold"/>
              </a:rPr>
              <a:t>Thank You</a:t>
            </a:r>
          </a:p>
        </p:txBody>
      </p:sp>
      <p:grpSp>
        <p:nvGrpSpPr>
          <p:cNvPr id="13" name="Group 13"/>
          <p:cNvGrpSpPr/>
          <p:nvPr/>
        </p:nvGrpSpPr>
        <p:grpSpPr>
          <a:xfrm>
            <a:off x="17202962" y="0"/>
            <a:ext cx="1085038" cy="1085038"/>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8F5B"/>
            </a:solidFill>
          </p:spPr>
        </p:sp>
        <p:sp>
          <p:nvSpPr>
            <p:cNvPr id="15" name="TextBox 15"/>
            <p:cNvSpPr txBox="1"/>
            <p:nvPr/>
          </p:nvSpPr>
          <p:spPr>
            <a:xfrm>
              <a:off x="76200" y="-9525"/>
              <a:ext cx="660400" cy="746125"/>
            </a:xfrm>
            <a:prstGeom prst="rect">
              <a:avLst/>
            </a:prstGeom>
          </p:spPr>
          <p:txBody>
            <a:bodyPr lIns="50800" tIns="50800" rIns="50800" bIns="50800" rtlCol="0" anchor="ctr"/>
            <a:lstStyle/>
            <a:p>
              <a:pPr algn="ctr">
                <a:lnSpc>
                  <a:spcPts val="4900"/>
                </a:lnSpc>
                <a:spcBef>
                  <a:spcPct val="0"/>
                </a:spcBef>
              </a:pPr>
              <a:r>
                <a:rPr lang="en-US" sz="3500">
                  <a:solidFill>
                    <a:srgbClr val="000000"/>
                  </a:solidFill>
                  <a:latin typeface="Roboto"/>
                </a:rPr>
                <a:t>18</a:t>
              </a: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1536510" y="-667388"/>
            <a:ext cx="9095392" cy="12093985"/>
          </a:xfrm>
          <a:custGeom>
            <a:avLst/>
            <a:gdLst/>
            <a:ahLst/>
            <a:cxnLst/>
            <a:rect l="l" t="t" r="r" b="b"/>
            <a:pathLst>
              <a:path w="9095392" h="12093985">
                <a:moveTo>
                  <a:pt x="0" y="0"/>
                </a:moveTo>
                <a:lnTo>
                  <a:pt x="9095391" y="0"/>
                </a:lnTo>
                <a:lnTo>
                  <a:pt x="9095391" y="12093985"/>
                </a:lnTo>
                <a:lnTo>
                  <a:pt x="0" y="12093985"/>
                </a:lnTo>
                <a:lnTo>
                  <a:pt x="0" y="0"/>
                </a:lnTo>
                <a:close/>
              </a:path>
            </a:pathLst>
          </a:custGeom>
          <a:blipFill>
            <a:blip r:embed="rId3"/>
            <a:stretch>
              <a:fillRect t="-23371" b="-23371"/>
            </a:stretch>
          </a:blipFill>
        </p:spPr>
      </p:sp>
      <p:sp>
        <p:nvSpPr>
          <p:cNvPr id="4" name="Freeform 4"/>
          <p:cNvSpPr/>
          <p:nvPr/>
        </p:nvSpPr>
        <p:spPr>
          <a:xfrm rot="-9572020">
            <a:off x="12163033" y="-1553825"/>
            <a:ext cx="9630574" cy="3311356"/>
          </a:xfrm>
          <a:custGeom>
            <a:avLst/>
            <a:gdLst/>
            <a:ahLst/>
            <a:cxnLst/>
            <a:rect l="l" t="t" r="r" b="b"/>
            <a:pathLst>
              <a:path w="9630574" h="3311356">
                <a:moveTo>
                  <a:pt x="0" y="0"/>
                </a:moveTo>
                <a:lnTo>
                  <a:pt x="9630574" y="0"/>
                </a:lnTo>
                <a:lnTo>
                  <a:pt x="9630574" y="3311356"/>
                </a:lnTo>
                <a:lnTo>
                  <a:pt x="0" y="3311356"/>
                </a:lnTo>
                <a:lnTo>
                  <a:pt x="0" y="0"/>
                </a:lnTo>
                <a:close/>
              </a:path>
            </a:pathLst>
          </a:custGeom>
          <a:blipFill>
            <a:blip r:embed="rId4"/>
            <a:stretch>
              <a:fillRect r="-93711"/>
            </a:stretch>
          </a:blipFill>
        </p:spPr>
      </p:sp>
      <p:sp>
        <p:nvSpPr>
          <p:cNvPr id="5" name="TextBox 5"/>
          <p:cNvSpPr txBox="1"/>
          <p:nvPr/>
        </p:nvSpPr>
        <p:spPr>
          <a:xfrm>
            <a:off x="621289" y="3055909"/>
            <a:ext cx="4779794" cy="3413760"/>
          </a:xfrm>
          <a:prstGeom prst="rect">
            <a:avLst/>
          </a:prstGeom>
        </p:spPr>
        <p:txBody>
          <a:bodyPr lIns="0" tIns="0" rIns="0" bIns="0" rtlCol="0" anchor="t">
            <a:spAutoFit/>
          </a:bodyPr>
          <a:lstStyle/>
          <a:p>
            <a:pPr algn="ctr">
              <a:lnSpc>
                <a:spcPts val="13320"/>
              </a:lnSpc>
            </a:pPr>
            <a:r>
              <a:rPr lang="en-US" sz="12000" b="1" dirty="0">
                <a:solidFill>
                  <a:srgbClr val="202020"/>
                </a:solidFill>
                <a:latin typeface="Roboto" panose="020B0604020202020204" charset="0"/>
                <a:ea typeface="Roboto" panose="020B0604020202020204" charset="0"/>
              </a:rPr>
              <a:t>NỘI DUNG</a:t>
            </a:r>
          </a:p>
        </p:txBody>
      </p:sp>
      <p:sp>
        <p:nvSpPr>
          <p:cNvPr id="6" name="TextBox 6"/>
          <p:cNvSpPr txBox="1"/>
          <p:nvPr/>
        </p:nvSpPr>
        <p:spPr>
          <a:xfrm>
            <a:off x="9477757" y="1381673"/>
            <a:ext cx="3766401" cy="651510"/>
          </a:xfrm>
          <a:prstGeom prst="rect">
            <a:avLst/>
          </a:prstGeom>
        </p:spPr>
        <p:txBody>
          <a:bodyPr lIns="0" tIns="0" rIns="0" bIns="0" rtlCol="0" anchor="t">
            <a:spAutoFit/>
          </a:bodyPr>
          <a:lstStyle/>
          <a:p>
            <a:pPr marL="0" lvl="0" indent="0" algn="ctr">
              <a:lnSpc>
                <a:spcPts val="4995"/>
              </a:lnSpc>
              <a:spcBef>
                <a:spcPct val="0"/>
              </a:spcBef>
            </a:pPr>
            <a:r>
              <a:rPr lang="en-US" sz="4500" b="1">
                <a:solidFill>
                  <a:srgbClr val="FFFFFF"/>
                </a:solidFill>
                <a:latin typeface="Roboto" panose="020B0604020202020204" charset="0"/>
                <a:ea typeface="Roboto" panose="020B0604020202020204" charset="0"/>
              </a:rPr>
              <a:t>GIỚI THIỆU</a:t>
            </a:r>
          </a:p>
        </p:txBody>
      </p:sp>
      <p:sp>
        <p:nvSpPr>
          <p:cNvPr id="7" name="TextBox 7"/>
          <p:cNvSpPr txBox="1"/>
          <p:nvPr/>
        </p:nvSpPr>
        <p:spPr>
          <a:xfrm>
            <a:off x="7219831" y="1104900"/>
            <a:ext cx="1737258" cy="1252682"/>
          </a:xfrm>
          <a:prstGeom prst="rect">
            <a:avLst/>
          </a:prstGeom>
        </p:spPr>
        <p:txBody>
          <a:bodyPr lIns="0" tIns="0" rIns="0" bIns="0" rtlCol="0" anchor="t">
            <a:spAutoFit/>
          </a:bodyPr>
          <a:lstStyle/>
          <a:p>
            <a:pPr algn="ctr">
              <a:lnSpc>
                <a:spcPts val="9726"/>
              </a:lnSpc>
            </a:pPr>
            <a:r>
              <a:rPr lang="en-US" sz="8762" b="1">
                <a:solidFill>
                  <a:srgbClr val="FFFFFF"/>
                </a:solidFill>
                <a:latin typeface="Roboto" panose="020B0604020202020204" charset="0"/>
                <a:ea typeface="Roboto" panose="020B0604020202020204" charset="0"/>
              </a:rPr>
              <a:t>01</a:t>
            </a:r>
          </a:p>
        </p:txBody>
      </p:sp>
      <p:sp>
        <p:nvSpPr>
          <p:cNvPr id="8" name="TextBox 8"/>
          <p:cNvSpPr txBox="1"/>
          <p:nvPr/>
        </p:nvSpPr>
        <p:spPr>
          <a:xfrm>
            <a:off x="9477757" y="3276656"/>
            <a:ext cx="5727069" cy="641201"/>
          </a:xfrm>
          <a:prstGeom prst="rect">
            <a:avLst/>
          </a:prstGeom>
        </p:spPr>
        <p:txBody>
          <a:bodyPr lIns="0" tIns="0" rIns="0" bIns="0" rtlCol="0" anchor="t">
            <a:spAutoFit/>
          </a:bodyPr>
          <a:lstStyle/>
          <a:p>
            <a:pPr marL="0" lvl="0" indent="0" algn="ctr">
              <a:lnSpc>
                <a:spcPts val="4995"/>
              </a:lnSpc>
              <a:spcBef>
                <a:spcPct val="0"/>
              </a:spcBef>
            </a:pPr>
            <a:r>
              <a:rPr lang="en-US" sz="4500" b="1">
                <a:solidFill>
                  <a:srgbClr val="FFFFFF"/>
                </a:solidFill>
                <a:latin typeface="Roboto" panose="020B0604020202020204" charset="0"/>
                <a:ea typeface="Roboto" panose="020B0604020202020204" charset="0"/>
              </a:rPr>
              <a:t>MÔ TẢ BỘ DỮ LIỆU</a:t>
            </a:r>
          </a:p>
        </p:txBody>
      </p:sp>
      <p:sp>
        <p:nvSpPr>
          <p:cNvPr id="9" name="TextBox 9"/>
          <p:cNvSpPr txBox="1"/>
          <p:nvPr/>
        </p:nvSpPr>
        <p:spPr>
          <a:xfrm>
            <a:off x="7207574" y="6634595"/>
            <a:ext cx="1737258" cy="1252682"/>
          </a:xfrm>
          <a:prstGeom prst="rect">
            <a:avLst/>
          </a:prstGeom>
        </p:spPr>
        <p:txBody>
          <a:bodyPr lIns="0" tIns="0" rIns="0" bIns="0" rtlCol="0" anchor="t">
            <a:spAutoFit/>
          </a:bodyPr>
          <a:lstStyle/>
          <a:p>
            <a:pPr algn="ctr">
              <a:lnSpc>
                <a:spcPts val="9726"/>
              </a:lnSpc>
            </a:pPr>
            <a:r>
              <a:rPr lang="en-US" sz="8762" b="1">
                <a:solidFill>
                  <a:srgbClr val="FFFFFF"/>
                </a:solidFill>
                <a:latin typeface="Roboto" panose="020B0604020202020204" charset="0"/>
                <a:ea typeface="Roboto" panose="020B0604020202020204" charset="0"/>
              </a:rPr>
              <a:t>04</a:t>
            </a:r>
          </a:p>
        </p:txBody>
      </p:sp>
      <p:sp>
        <p:nvSpPr>
          <p:cNvPr id="10" name="TextBox 10"/>
          <p:cNvSpPr txBox="1"/>
          <p:nvPr/>
        </p:nvSpPr>
        <p:spPr>
          <a:xfrm>
            <a:off x="8534400" y="7044888"/>
            <a:ext cx="10199827" cy="641201"/>
          </a:xfrm>
          <a:prstGeom prst="rect">
            <a:avLst/>
          </a:prstGeom>
        </p:spPr>
        <p:txBody>
          <a:bodyPr lIns="0" tIns="0" rIns="0" bIns="0" rtlCol="0" anchor="t">
            <a:spAutoFit/>
          </a:bodyPr>
          <a:lstStyle/>
          <a:p>
            <a:pPr marL="0" lvl="0" indent="0" algn="ctr">
              <a:lnSpc>
                <a:spcPts val="4995"/>
              </a:lnSpc>
              <a:spcBef>
                <a:spcPct val="0"/>
              </a:spcBef>
            </a:pPr>
            <a:r>
              <a:rPr lang="en-US" sz="4500" b="1" dirty="0">
                <a:solidFill>
                  <a:srgbClr val="FFFFFF"/>
                </a:solidFill>
                <a:latin typeface="Roboto" panose="020B0604020202020204" charset="0"/>
                <a:ea typeface="Roboto" panose="020B0604020202020204" charset="0"/>
              </a:rPr>
              <a:t>PHÂN TÍCH THĂM DÒ/SƠ BỘ</a:t>
            </a:r>
          </a:p>
        </p:txBody>
      </p:sp>
      <p:sp>
        <p:nvSpPr>
          <p:cNvPr id="11" name="TextBox 11"/>
          <p:cNvSpPr txBox="1"/>
          <p:nvPr/>
        </p:nvSpPr>
        <p:spPr>
          <a:xfrm>
            <a:off x="7207574" y="2948132"/>
            <a:ext cx="1737258" cy="1252682"/>
          </a:xfrm>
          <a:prstGeom prst="rect">
            <a:avLst/>
          </a:prstGeom>
        </p:spPr>
        <p:txBody>
          <a:bodyPr lIns="0" tIns="0" rIns="0" bIns="0" rtlCol="0" anchor="t">
            <a:spAutoFit/>
          </a:bodyPr>
          <a:lstStyle/>
          <a:p>
            <a:pPr algn="ctr">
              <a:lnSpc>
                <a:spcPts val="9726"/>
              </a:lnSpc>
            </a:pPr>
            <a:r>
              <a:rPr lang="en-US" sz="8762" b="1" dirty="0">
                <a:solidFill>
                  <a:srgbClr val="FFFFFF"/>
                </a:solidFill>
                <a:latin typeface="Roboto" panose="020B0604020202020204" charset="0"/>
                <a:ea typeface="Roboto" panose="020B0604020202020204" charset="0"/>
              </a:rPr>
              <a:t>02</a:t>
            </a:r>
          </a:p>
        </p:txBody>
      </p:sp>
      <p:sp>
        <p:nvSpPr>
          <p:cNvPr id="12" name="TextBox 12"/>
          <p:cNvSpPr txBox="1"/>
          <p:nvPr/>
        </p:nvSpPr>
        <p:spPr>
          <a:xfrm>
            <a:off x="8686800" y="5152589"/>
            <a:ext cx="9438371" cy="641201"/>
          </a:xfrm>
          <a:prstGeom prst="rect">
            <a:avLst/>
          </a:prstGeom>
        </p:spPr>
        <p:txBody>
          <a:bodyPr lIns="0" tIns="0" rIns="0" bIns="0" rtlCol="0" anchor="t">
            <a:spAutoFit/>
          </a:bodyPr>
          <a:lstStyle/>
          <a:p>
            <a:pPr marL="0" lvl="0" indent="0" algn="ctr">
              <a:lnSpc>
                <a:spcPts val="4995"/>
              </a:lnSpc>
              <a:spcBef>
                <a:spcPct val="0"/>
              </a:spcBef>
            </a:pPr>
            <a:r>
              <a:rPr lang="en-US" sz="4500" b="1" dirty="0">
                <a:solidFill>
                  <a:srgbClr val="FFFFFF"/>
                </a:solidFill>
                <a:latin typeface="Roboto" panose="020B0604020202020204" charset="0"/>
                <a:ea typeface="Roboto" panose="020B0604020202020204" charset="0"/>
              </a:rPr>
              <a:t>PHƯƠNG PHÁP PHÂN TÍCH</a:t>
            </a:r>
          </a:p>
        </p:txBody>
      </p:sp>
      <p:sp>
        <p:nvSpPr>
          <p:cNvPr id="13" name="TextBox 13"/>
          <p:cNvSpPr txBox="1"/>
          <p:nvPr/>
        </p:nvSpPr>
        <p:spPr>
          <a:xfrm>
            <a:off x="7207574" y="8477827"/>
            <a:ext cx="1737258" cy="1252682"/>
          </a:xfrm>
          <a:prstGeom prst="rect">
            <a:avLst/>
          </a:prstGeom>
        </p:spPr>
        <p:txBody>
          <a:bodyPr lIns="0" tIns="0" rIns="0" bIns="0" rtlCol="0" anchor="t">
            <a:spAutoFit/>
          </a:bodyPr>
          <a:lstStyle/>
          <a:p>
            <a:pPr algn="ctr">
              <a:lnSpc>
                <a:spcPts val="9726"/>
              </a:lnSpc>
            </a:pPr>
            <a:r>
              <a:rPr lang="en-US" sz="8762" b="1">
                <a:solidFill>
                  <a:srgbClr val="FFFFFF"/>
                </a:solidFill>
                <a:latin typeface="Roboto" panose="020B0604020202020204" charset="0"/>
                <a:ea typeface="Roboto" panose="020B0604020202020204" charset="0"/>
              </a:rPr>
              <a:t>05</a:t>
            </a:r>
          </a:p>
        </p:txBody>
      </p:sp>
      <p:sp>
        <p:nvSpPr>
          <p:cNvPr id="14" name="TextBox 14"/>
          <p:cNvSpPr txBox="1"/>
          <p:nvPr/>
        </p:nvSpPr>
        <p:spPr>
          <a:xfrm>
            <a:off x="9477757" y="8773651"/>
            <a:ext cx="6236333" cy="641201"/>
          </a:xfrm>
          <a:prstGeom prst="rect">
            <a:avLst/>
          </a:prstGeom>
        </p:spPr>
        <p:txBody>
          <a:bodyPr lIns="0" tIns="0" rIns="0" bIns="0" rtlCol="0" anchor="t">
            <a:spAutoFit/>
          </a:bodyPr>
          <a:lstStyle/>
          <a:p>
            <a:pPr marL="0" lvl="0" indent="0" algn="ctr">
              <a:lnSpc>
                <a:spcPts val="4995"/>
              </a:lnSpc>
              <a:spcBef>
                <a:spcPct val="0"/>
              </a:spcBef>
            </a:pPr>
            <a:r>
              <a:rPr lang="en-US" sz="4500" b="1">
                <a:solidFill>
                  <a:srgbClr val="FFFFFF"/>
                </a:solidFill>
                <a:latin typeface="Roboto" panose="020B0604020202020204" charset="0"/>
                <a:ea typeface="Roboto" panose="020B0604020202020204" charset="0"/>
              </a:rPr>
              <a:t>KẾT QUẢ PHÂN TÍCH</a:t>
            </a:r>
          </a:p>
        </p:txBody>
      </p:sp>
      <p:sp>
        <p:nvSpPr>
          <p:cNvPr id="15" name="TextBox 15"/>
          <p:cNvSpPr txBox="1"/>
          <p:nvPr/>
        </p:nvSpPr>
        <p:spPr>
          <a:xfrm>
            <a:off x="7207574" y="4791364"/>
            <a:ext cx="1737258" cy="1252682"/>
          </a:xfrm>
          <a:prstGeom prst="rect">
            <a:avLst/>
          </a:prstGeom>
        </p:spPr>
        <p:txBody>
          <a:bodyPr lIns="0" tIns="0" rIns="0" bIns="0" rtlCol="0" anchor="t">
            <a:spAutoFit/>
          </a:bodyPr>
          <a:lstStyle/>
          <a:p>
            <a:pPr algn="ctr">
              <a:lnSpc>
                <a:spcPts val="9726"/>
              </a:lnSpc>
            </a:pPr>
            <a:r>
              <a:rPr lang="en-US" sz="8762" b="1">
                <a:solidFill>
                  <a:srgbClr val="FFFFFF"/>
                </a:solidFill>
                <a:latin typeface="Roboto" panose="020B0604020202020204" charset="0"/>
                <a:ea typeface="Roboto" panose="020B0604020202020204" charset="0"/>
              </a:rPr>
              <a:t>03</a:t>
            </a:r>
          </a:p>
        </p:txBody>
      </p:sp>
      <p:grpSp>
        <p:nvGrpSpPr>
          <p:cNvPr id="16" name="Group 16"/>
          <p:cNvGrpSpPr/>
          <p:nvPr/>
        </p:nvGrpSpPr>
        <p:grpSpPr>
          <a:xfrm>
            <a:off x="17202962" y="0"/>
            <a:ext cx="1085038" cy="1085038"/>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8F5B"/>
            </a:solidFill>
          </p:spPr>
        </p:sp>
        <p:sp>
          <p:nvSpPr>
            <p:cNvPr id="18" name="TextBox 18"/>
            <p:cNvSpPr txBox="1"/>
            <p:nvPr/>
          </p:nvSpPr>
          <p:spPr>
            <a:xfrm>
              <a:off x="76200" y="-9525"/>
              <a:ext cx="660400" cy="746125"/>
            </a:xfrm>
            <a:prstGeom prst="rect">
              <a:avLst/>
            </a:prstGeom>
          </p:spPr>
          <p:txBody>
            <a:bodyPr lIns="50800" tIns="50800" rIns="50800" bIns="50800" rtlCol="0" anchor="ctr"/>
            <a:lstStyle/>
            <a:p>
              <a:pPr algn="ctr">
                <a:lnSpc>
                  <a:spcPts val="4900"/>
                </a:lnSpc>
                <a:spcBef>
                  <a:spcPct val="0"/>
                </a:spcBef>
              </a:pPr>
              <a:r>
                <a:rPr lang="en-US" sz="3500" b="1">
                  <a:solidFill>
                    <a:srgbClr val="000000"/>
                  </a:solidFill>
                  <a:latin typeface="Roboto" panose="020B0604020202020204" charset="0"/>
                  <a:ea typeface="Roboto" panose="020B0604020202020204" charset="0"/>
                </a:rPr>
                <a:t>2</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2509630">
            <a:off x="15916443" y="7052764"/>
            <a:ext cx="5071491" cy="8229600"/>
          </a:xfrm>
          <a:custGeom>
            <a:avLst/>
            <a:gdLst/>
            <a:ahLst/>
            <a:cxnLst/>
            <a:rect l="l" t="t" r="r" b="b"/>
            <a:pathLst>
              <a:path w="5071491" h="8229600">
                <a:moveTo>
                  <a:pt x="0" y="0"/>
                </a:moveTo>
                <a:lnTo>
                  <a:pt x="5071491" y="0"/>
                </a:lnTo>
                <a:lnTo>
                  <a:pt x="5071491" y="8229600"/>
                </a:lnTo>
                <a:lnTo>
                  <a:pt x="0" y="8229600"/>
                </a:lnTo>
                <a:lnTo>
                  <a:pt x="0" y="0"/>
                </a:lnTo>
                <a:close/>
              </a:path>
            </a:pathLst>
          </a:custGeom>
          <a:blipFill>
            <a:blip r:embed="rId3"/>
            <a:stretch>
              <a:fillRect/>
            </a:stretch>
          </a:blipFill>
        </p:spPr>
      </p:sp>
      <p:sp>
        <p:nvSpPr>
          <p:cNvPr id="4" name="Freeform 4"/>
          <p:cNvSpPr/>
          <p:nvPr/>
        </p:nvSpPr>
        <p:spPr>
          <a:xfrm rot="-5400000">
            <a:off x="4951336" y="-265152"/>
            <a:ext cx="8385328" cy="11415080"/>
          </a:xfrm>
          <a:custGeom>
            <a:avLst/>
            <a:gdLst/>
            <a:ahLst/>
            <a:cxnLst/>
            <a:rect l="l" t="t" r="r" b="b"/>
            <a:pathLst>
              <a:path w="8385328" h="11415080">
                <a:moveTo>
                  <a:pt x="0" y="0"/>
                </a:moveTo>
                <a:lnTo>
                  <a:pt x="8385328" y="0"/>
                </a:lnTo>
                <a:lnTo>
                  <a:pt x="8385328" y="11415080"/>
                </a:lnTo>
                <a:lnTo>
                  <a:pt x="0" y="11415080"/>
                </a:lnTo>
                <a:lnTo>
                  <a:pt x="0" y="0"/>
                </a:lnTo>
                <a:close/>
              </a:path>
            </a:pathLst>
          </a:custGeom>
          <a:blipFill>
            <a:blip r:embed="rId4"/>
            <a:stretch>
              <a:fillRect/>
            </a:stretch>
          </a:blipFill>
        </p:spPr>
      </p:sp>
      <p:sp>
        <p:nvSpPr>
          <p:cNvPr id="5" name="TextBox 5"/>
          <p:cNvSpPr txBox="1"/>
          <p:nvPr/>
        </p:nvSpPr>
        <p:spPr>
          <a:xfrm>
            <a:off x="4348407" y="2515759"/>
            <a:ext cx="8669388" cy="1252093"/>
          </a:xfrm>
          <a:prstGeom prst="rect">
            <a:avLst/>
          </a:prstGeom>
        </p:spPr>
        <p:txBody>
          <a:bodyPr lIns="0" tIns="0" rIns="0" bIns="0" rtlCol="0" anchor="t">
            <a:spAutoFit/>
          </a:bodyPr>
          <a:lstStyle/>
          <a:p>
            <a:pPr algn="ctr">
              <a:lnSpc>
                <a:spcPts val="9669"/>
              </a:lnSpc>
            </a:pPr>
            <a:r>
              <a:rPr lang="en-US" sz="8711">
                <a:solidFill>
                  <a:srgbClr val="202020"/>
                </a:solidFill>
                <a:latin typeface="Roboto Bold"/>
              </a:rPr>
              <a:t>Giới thiệu</a:t>
            </a:r>
          </a:p>
        </p:txBody>
      </p:sp>
      <p:sp>
        <p:nvSpPr>
          <p:cNvPr id="6" name="Freeform 6"/>
          <p:cNvSpPr/>
          <p:nvPr/>
        </p:nvSpPr>
        <p:spPr>
          <a:xfrm rot="2509630">
            <a:off x="-2535746" y="-4301102"/>
            <a:ext cx="5071491" cy="8229600"/>
          </a:xfrm>
          <a:custGeom>
            <a:avLst/>
            <a:gdLst/>
            <a:ahLst/>
            <a:cxnLst/>
            <a:rect l="l" t="t" r="r" b="b"/>
            <a:pathLst>
              <a:path w="5071491" h="8229600">
                <a:moveTo>
                  <a:pt x="0" y="0"/>
                </a:moveTo>
                <a:lnTo>
                  <a:pt x="5071491" y="0"/>
                </a:lnTo>
                <a:lnTo>
                  <a:pt x="5071491" y="8229600"/>
                </a:lnTo>
                <a:lnTo>
                  <a:pt x="0" y="8229600"/>
                </a:lnTo>
                <a:lnTo>
                  <a:pt x="0" y="0"/>
                </a:lnTo>
                <a:close/>
              </a:path>
            </a:pathLst>
          </a:custGeom>
          <a:blipFill>
            <a:blip r:embed="rId3"/>
            <a:stretch>
              <a:fillRect/>
            </a:stretch>
          </a:blipFill>
        </p:spPr>
      </p:sp>
      <p:sp>
        <p:nvSpPr>
          <p:cNvPr id="7" name="Freeform 7"/>
          <p:cNvSpPr/>
          <p:nvPr/>
        </p:nvSpPr>
        <p:spPr>
          <a:xfrm>
            <a:off x="4348407" y="354385"/>
            <a:ext cx="2218400" cy="2448525"/>
          </a:xfrm>
          <a:custGeom>
            <a:avLst/>
            <a:gdLst/>
            <a:ahLst/>
            <a:cxnLst/>
            <a:rect l="l" t="t" r="r" b="b"/>
            <a:pathLst>
              <a:path w="2218400" h="2448525">
                <a:moveTo>
                  <a:pt x="0" y="0"/>
                </a:moveTo>
                <a:lnTo>
                  <a:pt x="2218400" y="0"/>
                </a:lnTo>
                <a:lnTo>
                  <a:pt x="2218400" y="2448525"/>
                </a:lnTo>
                <a:lnTo>
                  <a:pt x="0" y="2448525"/>
                </a:lnTo>
                <a:lnTo>
                  <a:pt x="0" y="0"/>
                </a:lnTo>
                <a:close/>
              </a:path>
            </a:pathLst>
          </a:custGeom>
          <a:blipFill>
            <a:blip r:embed="rId5"/>
            <a:stretch>
              <a:fillRect/>
            </a:stretch>
          </a:blipFill>
        </p:spPr>
      </p:sp>
      <p:sp>
        <p:nvSpPr>
          <p:cNvPr id="8" name="TextBox 8"/>
          <p:cNvSpPr txBox="1"/>
          <p:nvPr/>
        </p:nvSpPr>
        <p:spPr>
          <a:xfrm>
            <a:off x="4148444" y="4249627"/>
            <a:ext cx="9639775" cy="3127629"/>
          </a:xfrm>
          <a:prstGeom prst="rect">
            <a:avLst/>
          </a:prstGeom>
        </p:spPr>
        <p:txBody>
          <a:bodyPr lIns="0" tIns="0" rIns="0" bIns="0" rtlCol="0" anchor="t">
            <a:spAutoFit/>
          </a:bodyPr>
          <a:lstStyle/>
          <a:p>
            <a:pPr marL="0" lvl="0" indent="0" algn="ctr">
              <a:lnSpc>
                <a:spcPts val="4967"/>
              </a:lnSpc>
            </a:pPr>
            <a:r>
              <a:rPr lang="en-US" sz="3600" dirty="0" err="1">
                <a:solidFill>
                  <a:srgbClr val="393939"/>
                </a:solidFill>
                <a:latin typeface="Roboto Bold"/>
              </a:rPr>
              <a:t>Đê</a:t>
            </a:r>
            <a:r>
              <a:rPr lang="en-US" sz="3600" dirty="0">
                <a:solidFill>
                  <a:srgbClr val="393939"/>
                </a:solidFill>
                <a:latin typeface="Roboto Bold"/>
              </a:rPr>
              <a:t>̀ </a:t>
            </a:r>
            <a:r>
              <a:rPr lang="en-US" sz="3600" dirty="0" err="1">
                <a:solidFill>
                  <a:srgbClr val="393939"/>
                </a:solidFill>
                <a:latin typeface="Roboto Bold"/>
              </a:rPr>
              <a:t>tài</a:t>
            </a:r>
            <a:r>
              <a:rPr lang="en-US" sz="3600" dirty="0">
                <a:solidFill>
                  <a:srgbClr val="393939"/>
                </a:solidFill>
                <a:latin typeface="Roboto Bold"/>
              </a:rPr>
              <a:t> </a:t>
            </a:r>
            <a:r>
              <a:rPr lang="en-US" sz="3600" dirty="0" err="1">
                <a:solidFill>
                  <a:srgbClr val="393939"/>
                </a:solidFill>
                <a:latin typeface="Roboto Bold"/>
              </a:rPr>
              <a:t>này</a:t>
            </a:r>
            <a:r>
              <a:rPr lang="en-US" sz="3600" dirty="0">
                <a:solidFill>
                  <a:srgbClr val="393939"/>
                </a:solidFill>
                <a:latin typeface="Roboto Bold"/>
              </a:rPr>
              <a:t> </a:t>
            </a:r>
            <a:r>
              <a:rPr lang="en-US" sz="3600" dirty="0" err="1">
                <a:solidFill>
                  <a:srgbClr val="393939"/>
                </a:solidFill>
                <a:latin typeface="Roboto Bold"/>
              </a:rPr>
              <a:t>nhằm</a:t>
            </a:r>
            <a:r>
              <a:rPr lang="en-US" sz="3600" dirty="0">
                <a:solidFill>
                  <a:srgbClr val="393939"/>
                </a:solidFill>
                <a:latin typeface="Roboto Bold"/>
              </a:rPr>
              <a:t> </a:t>
            </a:r>
            <a:r>
              <a:rPr lang="en-US" sz="3600" dirty="0" err="1">
                <a:solidFill>
                  <a:srgbClr val="393939"/>
                </a:solidFill>
                <a:latin typeface="Roboto Bold"/>
              </a:rPr>
              <a:t>mục</a:t>
            </a:r>
            <a:r>
              <a:rPr lang="en-US" sz="3600" dirty="0">
                <a:solidFill>
                  <a:srgbClr val="393939"/>
                </a:solidFill>
                <a:latin typeface="Roboto Bold"/>
              </a:rPr>
              <a:t> </a:t>
            </a:r>
            <a:r>
              <a:rPr lang="en-US" sz="3600" dirty="0" err="1">
                <a:solidFill>
                  <a:srgbClr val="393939"/>
                </a:solidFill>
                <a:latin typeface="Roboto Bold"/>
              </a:rPr>
              <a:t>đích</a:t>
            </a:r>
            <a:r>
              <a:rPr lang="en-US" sz="3600" dirty="0">
                <a:solidFill>
                  <a:srgbClr val="393939"/>
                </a:solidFill>
                <a:latin typeface="Roboto Bold"/>
              </a:rPr>
              <a:t> </a:t>
            </a:r>
            <a:r>
              <a:rPr lang="en-US" sz="3600" dirty="0" err="1">
                <a:solidFill>
                  <a:srgbClr val="393939"/>
                </a:solidFill>
                <a:latin typeface="Roboto Bold"/>
              </a:rPr>
              <a:t>thu</a:t>
            </a:r>
            <a:r>
              <a:rPr lang="en-US" sz="3600" dirty="0">
                <a:solidFill>
                  <a:srgbClr val="393939"/>
                </a:solidFill>
                <a:latin typeface="Roboto Bold"/>
              </a:rPr>
              <a:t> </a:t>
            </a:r>
            <a:r>
              <a:rPr lang="en-US" sz="3600" dirty="0" err="1">
                <a:solidFill>
                  <a:srgbClr val="393939"/>
                </a:solidFill>
                <a:latin typeface="Roboto Bold"/>
              </a:rPr>
              <a:t>thập</a:t>
            </a:r>
            <a:r>
              <a:rPr lang="en-US" sz="3600" dirty="0">
                <a:solidFill>
                  <a:srgbClr val="393939"/>
                </a:solidFill>
                <a:latin typeface="Roboto Bold"/>
              </a:rPr>
              <a:t> </a:t>
            </a:r>
            <a:r>
              <a:rPr lang="en-US" sz="3600" dirty="0" err="1">
                <a:solidFill>
                  <a:srgbClr val="393939"/>
                </a:solidFill>
                <a:latin typeface="Roboto Bold"/>
              </a:rPr>
              <a:t>va</a:t>
            </a:r>
            <a:r>
              <a:rPr lang="en-US" sz="3600" dirty="0">
                <a:solidFill>
                  <a:srgbClr val="393939"/>
                </a:solidFill>
                <a:latin typeface="Roboto Bold"/>
              </a:rPr>
              <a:t>̀ </a:t>
            </a:r>
            <a:r>
              <a:rPr lang="en-US" sz="3600" dirty="0" err="1">
                <a:solidFill>
                  <a:srgbClr val="393939"/>
                </a:solidFill>
                <a:latin typeface="Roboto Bold"/>
              </a:rPr>
              <a:t>phân</a:t>
            </a:r>
            <a:r>
              <a:rPr lang="en-US" sz="3600" dirty="0">
                <a:solidFill>
                  <a:srgbClr val="393939"/>
                </a:solidFill>
                <a:latin typeface="Roboto Bold"/>
              </a:rPr>
              <a:t> </a:t>
            </a:r>
            <a:r>
              <a:rPr lang="en-US" sz="3600" dirty="0" err="1">
                <a:solidFill>
                  <a:srgbClr val="393939"/>
                </a:solidFill>
                <a:latin typeface="Roboto Bold"/>
              </a:rPr>
              <a:t>tích</a:t>
            </a:r>
            <a:r>
              <a:rPr lang="en-US" sz="3600" dirty="0">
                <a:solidFill>
                  <a:srgbClr val="393939"/>
                </a:solidFill>
                <a:latin typeface="Roboto Bold"/>
              </a:rPr>
              <a:t> </a:t>
            </a:r>
            <a:r>
              <a:rPr lang="en-US" sz="3600" dirty="0" err="1">
                <a:solidFill>
                  <a:srgbClr val="393939"/>
                </a:solidFill>
                <a:latin typeface="Roboto Bold"/>
              </a:rPr>
              <a:t>các</a:t>
            </a:r>
            <a:r>
              <a:rPr lang="en-US" sz="3600" dirty="0">
                <a:solidFill>
                  <a:srgbClr val="393939"/>
                </a:solidFill>
                <a:latin typeface="Roboto Bold"/>
              </a:rPr>
              <a:t> </a:t>
            </a:r>
            <a:r>
              <a:rPr lang="en-US" sz="3600" dirty="0" err="1">
                <a:solidFill>
                  <a:srgbClr val="393939"/>
                </a:solidFill>
                <a:latin typeface="Roboto Bold"/>
              </a:rPr>
              <a:t>dư</a:t>
            </a:r>
            <a:r>
              <a:rPr lang="en-US" sz="3600" dirty="0">
                <a:solidFill>
                  <a:srgbClr val="393939"/>
                </a:solidFill>
                <a:latin typeface="Roboto Bold"/>
              </a:rPr>
              <a:t>̃ </a:t>
            </a:r>
            <a:r>
              <a:rPr lang="en-US" sz="3600" dirty="0" err="1">
                <a:solidFill>
                  <a:srgbClr val="393939"/>
                </a:solidFill>
                <a:latin typeface="Roboto Bold"/>
              </a:rPr>
              <a:t>liệu</a:t>
            </a:r>
            <a:r>
              <a:rPr lang="en-US" sz="3600" dirty="0">
                <a:solidFill>
                  <a:srgbClr val="393939"/>
                </a:solidFill>
                <a:latin typeface="Roboto Bold"/>
              </a:rPr>
              <a:t> </a:t>
            </a:r>
            <a:r>
              <a:rPr lang="en-US" sz="3600" dirty="0" err="1">
                <a:solidFill>
                  <a:srgbClr val="393939"/>
                </a:solidFill>
                <a:latin typeface="Roboto Bold"/>
              </a:rPr>
              <a:t>liên</a:t>
            </a:r>
            <a:r>
              <a:rPr lang="en-US" sz="3600" dirty="0">
                <a:solidFill>
                  <a:srgbClr val="393939"/>
                </a:solidFill>
                <a:latin typeface="Roboto Bold"/>
              </a:rPr>
              <a:t> </a:t>
            </a:r>
            <a:r>
              <a:rPr lang="en-US" sz="3600" dirty="0" err="1">
                <a:solidFill>
                  <a:srgbClr val="393939"/>
                </a:solidFill>
                <a:latin typeface="Roboto Bold"/>
              </a:rPr>
              <a:t>quan</a:t>
            </a:r>
            <a:r>
              <a:rPr lang="en-US" sz="3600" dirty="0">
                <a:solidFill>
                  <a:srgbClr val="393939"/>
                </a:solidFill>
                <a:latin typeface="Roboto Bold"/>
              </a:rPr>
              <a:t> </a:t>
            </a:r>
            <a:r>
              <a:rPr lang="en-US" sz="3600" dirty="0" err="1">
                <a:solidFill>
                  <a:srgbClr val="393939"/>
                </a:solidFill>
                <a:latin typeface="Roboto Bold"/>
              </a:rPr>
              <a:t>đến</a:t>
            </a:r>
            <a:r>
              <a:rPr lang="en-US" sz="3600" dirty="0">
                <a:solidFill>
                  <a:srgbClr val="393939"/>
                </a:solidFill>
                <a:latin typeface="Roboto Bold"/>
              </a:rPr>
              <a:t> </a:t>
            </a:r>
            <a:r>
              <a:rPr lang="en-US" sz="3600" dirty="0" err="1">
                <a:solidFill>
                  <a:srgbClr val="393939"/>
                </a:solidFill>
                <a:latin typeface="Roboto Bold"/>
              </a:rPr>
              <a:t>gia</a:t>
            </a:r>
            <a:r>
              <a:rPr lang="en-US" sz="3600" dirty="0">
                <a:solidFill>
                  <a:srgbClr val="393939"/>
                </a:solidFill>
                <a:latin typeface="Roboto Bold"/>
              </a:rPr>
              <a:t>́ </a:t>
            </a:r>
            <a:r>
              <a:rPr lang="en-US" sz="3600" dirty="0" err="1">
                <a:solidFill>
                  <a:srgbClr val="393939"/>
                </a:solidFill>
                <a:latin typeface="Roboto Bold"/>
              </a:rPr>
              <a:t>xe</a:t>
            </a:r>
            <a:r>
              <a:rPr lang="en-US" sz="3600" dirty="0">
                <a:solidFill>
                  <a:srgbClr val="393939"/>
                </a:solidFill>
                <a:latin typeface="Roboto Bold"/>
              </a:rPr>
              <a:t> </a:t>
            </a:r>
            <a:r>
              <a:rPr lang="en-US" sz="3600" dirty="0" err="1">
                <a:solidFill>
                  <a:srgbClr val="393939"/>
                </a:solidFill>
                <a:latin typeface="Roboto Bold"/>
              </a:rPr>
              <a:t>máy</a:t>
            </a:r>
            <a:r>
              <a:rPr lang="en-US" sz="3600" dirty="0">
                <a:solidFill>
                  <a:srgbClr val="393939"/>
                </a:solidFill>
                <a:latin typeface="Roboto Bold"/>
              </a:rPr>
              <a:t> cũ </a:t>
            </a:r>
            <a:r>
              <a:rPr lang="en-US" sz="3600" dirty="0" err="1">
                <a:solidFill>
                  <a:srgbClr val="393939"/>
                </a:solidFill>
                <a:latin typeface="Roboto Bold"/>
              </a:rPr>
              <a:t>được</a:t>
            </a:r>
            <a:r>
              <a:rPr lang="en-US" sz="3600" dirty="0">
                <a:solidFill>
                  <a:srgbClr val="393939"/>
                </a:solidFill>
                <a:latin typeface="Roboto Bold"/>
              </a:rPr>
              <a:t> </a:t>
            </a:r>
            <a:r>
              <a:rPr lang="en-US" sz="3600" dirty="0" err="1">
                <a:solidFill>
                  <a:srgbClr val="393939"/>
                </a:solidFill>
                <a:latin typeface="Roboto Bold"/>
              </a:rPr>
              <a:t>niêm</a:t>
            </a:r>
            <a:r>
              <a:rPr lang="en-US" sz="3600" dirty="0">
                <a:solidFill>
                  <a:srgbClr val="393939"/>
                </a:solidFill>
                <a:latin typeface="Roboto Bold"/>
              </a:rPr>
              <a:t> </a:t>
            </a:r>
            <a:r>
              <a:rPr lang="en-US" sz="3600" dirty="0" err="1">
                <a:solidFill>
                  <a:srgbClr val="393939"/>
                </a:solidFill>
                <a:latin typeface="Roboto Bold"/>
              </a:rPr>
              <a:t>yết</a:t>
            </a:r>
            <a:r>
              <a:rPr lang="en-US" sz="3600" dirty="0">
                <a:solidFill>
                  <a:srgbClr val="393939"/>
                </a:solidFill>
                <a:latin typeface="Roboto Bold"/>
              </a:rPr>
              <a:t> </a:t>
            </a:r>
            <a:r>
              <a:rPr lang="en-US" sz="3600" dirty="0" err="1">
                <a:solidFill>
                  <a:srgbClr val="393939"/>
                </a:solidFill>
                <a:latin typeface="Roboto Bold"/>
              </a:rPr>
              <a:t>trên</a:t>
            </a:r>
            <a:r>
              <a:rPr lang="en-US" sz="3600" dirty="0">
                <a:solidFill>
                  <a:srgbClr val="393939"/>
                </a:solidFill>
                <a:latin typeface="Roboto Bold"/>
              </a:rPr>
              <a:t> </a:t>
            </a:r>
            <a:r>
              <a:rPr lang="en-US" sz="3600" dirty="0" err="1">
                <a:solidFill>
                  <a:srgbClr val="393939"/>
                </a:solidFill>
                <a:latin typeface="Roboto Bold"/>
              </a:rPr>
              <a:t>trang</a:t>
            </a:r>
            <a:r>
              <a:rPr lang="en-US" sz="3600" dirty="0">
                <a:solidFill>
                  <a:srgbClr val="393939"/>
                </a:solidFill>
                <a:latin typeface="Roboto Bold"/>
              </a:rPr>
              <a:t> web </a:t>
            </a:r>
            <a:r>
              <a:rPr lang="en-US" sz="3600" dirty="0" err="1">
                <a:solidFill>
                  <a:srgbClr val="393939"/>
                </a:solidFill>
                <a:latin typeface="Roboto Bold"/>
              </a:rPr>
              <a:t>Chơ</a:t>
            </a:r>
            <a:r>
              <a:rPr lang="en-US" sz="3600" dirty="0">
                <a:solidFill>
                  <a:srgbClr val="393939"/>
                </a:solidFill>
                <a:latin typeface="Roboto Bold"/>
              </a:rPr>
              <a:t>̣ </a:t>
            </a:r>
            <a:r>
              <a:rPr lang="en-US" sz="3600" dirty="0" err="1">
                <a:solidFill>
                  <a:srgbClr val="393939"/>
                </a:solidFill>
                <a:latin typeface="Roboto Bold"/>
              </a:rPr>
              <a:t>Tốt</a:t>
            </a:r>
            <a:r>
              <a:rPr lang="en-US" sz="3600" dirty="0">
                <a:solidFill>
                  <a:srgbClr val="393939"/>
                </a:solidFill>
                <a:latin typeface="Roboto Bold"/>
              </a:rPr>
              <a:t>. </a:t>
            </a:r>
            <a:r>
              <a:rPr lang="en-US" sz="3600" dirty="0" err="1">
                <a:solidFill>
                  <a:srgbClr val="393939"/>
                </a:solidFill>
                <a:latin typeface="Roboto Bold"/>
              </a:rPr>
              <a:t>Mục</a:t>
            </a:r>
            <a:r>
              <a:rPr lang="en-US" sz="3600" dirty="0">
                <a:solidFill>
                  <a:srgbClr val="393939"/>
                </a:solidFill>
                <a:latin typeface="Roboto Bold"/>
              </a:rPr>
              <a:t> </a:t>
            </a:r>
            <a:r>
              <a:rPr lang="en-US" sz="3600" dirty="0" err="1">
                <a:solidFill>
                  <a:srgbClr val="393939"/>
                </a:solidFill>
                <a:latin typeface="Roboto Bold"/>
              </a:rPr>
              <a:t>tiêu</a:t>
            </a:r>
            <a:r>
              <a:rPr lang="en-US" sz="3600" dirty="0">
                <a:solidFill>
                  <a:srgbClr val="393939"/>
                </a:solidFill>
                <a:latin typeface="Roboto Bold"/>
              </a:rPr>
              <a:t> </a:t>
            </a:r>
            <a:r>
              <a:rPr lang="en-US" sz="3600" dirty="0" err="1">
                <a:solidFill>
                  <a:srgbClr val="393939"/>
                </a:solidFill>
                <a:latin typeface="Roboto Bold"/>
              </a:rPr>
              <a:t>của</a:t>
            </a:r>
            <a:r>
              <a:rPr lang="en-US" sz="3600" dirty="0">
                <a:solidFill>
                  <a:srgbClr val="393939"/>
                </a:solidFill>
                <a:latin typeface="Roboto Bold"/>
              </a:rPr>
              <a:t> </a:t>
            </a:r>
            <a:r>
              <a:rPr lang="en-US" sz="3600" dirty="0" err="1">
                <a:solidFill>
                  <a:srgbClr val="393939"/>
                </a:solidFill>
                <a:latin typeface="Roboto Bold"/>
              </a:rPr>
              <a:t>dê</a:t>
            </a:r>
            <a:r>
              <a:rPr lang="en-US" sz="3600" dirty="0">
                <a:solidFill>
                  <a:srgbClr val="393939"/>
                </a:solidFill>
                <a:latin typeface="Roboto Bold"/>
              </a:rPr>
              <a:t>̀ </a:t>
            </a:r>
            <a:r>
              <a:rPr lang="en-US" sz="3600" dirty="0" err="1">
                <a:solidFill>
                  <a:srgbClr val="393939"/>
                </a:solidFill>
                <a:latin typeface="Roboto Bold"/>
              </a:rPr>
              <a:t>tài</a:t>
            </a:r>
            <a:r>
              <a:rPr lang="en-US" sz="3600" dirty="0">
                <a:solidFill>
                  <a:srgbClr val="393939"/>
                </a:solidFill>
                <a:latin typeface="Roboto Bold"/>
              </a:rPr>
              <a:t> là </a:t>
            </a:r>
            <a:r>
              <a:rPr lang="en-US" sz="3600" dirty="0" err="1">
                <a:solidFill>
                  <a:srgbClr val="393939"/>
                </a:solidFill>
                <a:latin typeface="Roboto Bold"/>
              </a:rPr>
              <a:t>dự</a:t>
            </a:r>
            <a:r>
              <a:rPr lang="en-US" sz="3600" dirty="0">
                <a:solidFill>
                  <a:srgbClr val="393939"/>
                </a:solidFill>
                <a:latin typeface="Roboto Bold"/>
              </a:rPr>
              <a:t> </a:t>
            </a:r>
            <a:r>
              <a:rPr lang="en-US" sz="3600" dirty="0" err="1">
                <a:solidFill>
                  <a:srgbClr val="393939"/>
                </a:solidFill>
                <a:latin typeface="Roboto Bold"/>
              </a:rPr>
              <a:t>đoán</a:t>
            </a:r>
            <a:r>
              <a:rPr lang="en-US" sz="3600" dirty="0">
                <a:solidFill>
                  <a:srgbClr val="393939"/>
                </a:solidFill>
                <a:latin typeface="Roboto Bold"/>
              </a:rPr>
              <a:t> </a:t>
            </a:r>
            <a:r>
              <a:rPr lang="en-US" sz="3600" dirty="0" err="1">
                <a:solidFill>
                  <a:srgbClr val="393939"/>
                </a:solidFill>
                <a:latin typeface="Roboto Bold"/>
              </a:rPr>
              <a:t>giá</a:t>
            </a:r>
            <a:r>
              <a:rPr lang="en-US" sz="3600" dirty="0">
                <a:solidFill>
                  <a:srgbClr val="393939"/>
                </a:solidFill>
                <a:latin typeface="Roboto Bold"/>
              </a:rPr>
              <a:t> </a:t>
            </a:r>
            <a:r>
              <a:rPr lang="en-US" sz="3600" dirty="0" err="1">
                <a:solidFill>
                  <a:srgbClr val="393939"/>
                </a:solidFill>
                <a:latin typeface="Roboto Bold"/>
              </a:rPr>
              <a:t>xe</a:t>
            </a:r>
            <a:r>
              <a:rPr lang="en-US" sz="3600" dirty="0">
                <a:solidFill>
                  <a:srgbClr val="393939"/>
                </a:solidFill>
                <a:latin typeface="Roboto Bold"/>
              </a:rPr>
              <a:t> </a:t>
            </a:r>
            <a:r>
              <a:rPr lang="en-US" sz="3600" dirty="0" err="1">
                <a:solidFill>
                  <a:srgbClr val="393939"/>
                </a:solidFill>
                <a:latin typeface="Roboto Bold"/>
              </a:rPr>
              <a:t>máy</a:t>
            </a:r>
            <a:r>
              <a:rPr lang="en-US" sz="3600" dirty="0">
                <a:solidFill>
                  <a:srgbClr val="393939"/>
                </a:solidFill>
                <a:latin typeface="Roboto Bold"/>
              </a:rPr>
              <a:t> </a:t>
            </a:r>
            <a:r>
              <a:rPr lang="en-US" sz="3600" dirty="0" err="1">
                <a:solidFill>
                  <a:srgbClr val="393939"/>
                </a:solidFill>
                <a:latin typeface="Roboto Bold"/>
              </a:rPr>
              <a:t>cũ</a:t>
            </a:r>
            <a:r>
              <a:rPr lang="en-US" sz="3600" dirty="0">
                <a:solidFill>
                  <a:srgbClr val="393939"/>
                </a:solidFill>
                <a:latin typeface="Roboto Bold"/>
              </a:rPr>
              <a:t> </a:t>
            </a:r>
            <a:r>
              <a:rPr lang="en-US" sz="3600" dirty="0" err="1">
                <a:solidFill>
                  <a:srgbClr val="393939"/>
                </a:solidFill>
                <a:latin typeface="Roboto Bold"/>
              </a:rPr>
              <a:t>trên</a:t>
            </a:r>
            <a:r>
              <a:rPr lang="en-US" sz="3600" dirty="0">
                <a:solidFill>
                  <a:srgbClr val="393939"/>
                </a:solidFill>
                <a:latin typeface="Roboto Bold"/>
              </a:rPr>
              <a:t> </a:t>
            </a:r>
            <a:r>
              <a:rPr lang="en-US" sz="3600" dirty="0" err="1">
                <a:solidFill>
                  <a:srgbClr val="393939"/>
                </a:solidFill>
                <a:latin typeface="Roboto Bold"/>
              </a:rPr>
              <a:t>chợ</a:t>
            </a:r>
            <a:r>
              <a:rPr lang="en-US" sz="3600" dirty="0">
                <a:solidFill>
                  <a:srgbClr val="393939"/>
                </a:solidFill>
                <a:latin typeface="Roboto Bold"/>
              </a:rPr>
              <a:t> </a:t>
            </a:r>
            <a:r>
              <a:rPr lang="en-US" sz="3600" dirty="0" err="1">
                <a:solidFill>
                  <a:srgbClr val="393939"/>
                </a:solidFill>
                <a:latin typeface="Roboto Bold"/>
              </a:rPr>
              <a:t>tốt</a:t>
            </a:r>
            <a:r>
              <a:rPr lang="en-US" sz="3600" dirty="0">
                <a:solidFill>
                  <a:srgbClr val="393939"/>
                </a:solidFill>
                <a:latin typeface="Roboto Bold"/>
              </a:rPr>
              <a:t> </a:t>
            </a:r>
            <a:r>
              <a:rPr lang="en-US" sz="3600" dirty="0" err="1">
                <a:solidFill>
                  <a:srgbClr val="393939"/>
                </a:solidFill>
                <a:latin typeface="Roboto Bold"/>
              </a:rPr>
              <a:t>có</a:t>
            </a:r>
            <a:r>
              <a:rPr lang="en-US" sz="3600" dirty="0">
                <a:solidFill>
                  <a:srgbClr val="393939"/>
                </a:solidFill>
                <a:latin typeface="Roboto Bold"/>
              </a:rPr>
              <a:t> </a:t>
            </a:r>
            <a:r>
              <a:rPr lang="en-US" sz="3600" dirty="0" err="1">
                <a:solidFill>
                  <a:srgbClr val="393939"/>
                </a:solidFill>
                <a:latin typeface="Roboto Bold"/>
              </a:rPr>
              <a:t>độ</a:t>
            </a:r>
            <a:r>
              <a:rPr lang="en-US" sz="3600" dirty="0">
                <a:solidFill>
                  <a:srgbClr val="393939"/>
                </a:solidFill>
                <a:latin typeface="Roboto Bold"/>
              </a:rPr>
              <a:t> </a:t>
            </a:r>
            <a:r>
              <a:rPr lang="en-US" sz="3600" dirty="0" err="1">
                <a:solidFill>
                  <a:srgbClr val="393939"/>
                </a:solidFill>
                <a:latin typeface="Roboto Bold"/>
              </a:rPr>
              <a:t>chính</a:t>
            </a:r>
            <a:r>
              <a:rPr lang="en-US" sz="3600" dirty="0">
                <a:solidFill>
                  <a:srgbClr val="393939"/>
                </a:solidFill>
                <a:latin typeface="Roboto Bold"/>
              </a:rPr>
              <a:t> </a:t>
            </a:r>
            <a:r>
              <a:rPr lang="en-US" sz="3600" dirty="0" err="1">
                <a:solidFill>
                  <a:srgbClr val="393939"/>
                </a:solidFill>
                <a:latin typeface="Roboto Bold"/>
              </a:rPr>
              <a:t>xác</a:t>
            </a:r>
            <a:r>
              <a:rPr lang="en-US" sz="3600" dirty="0">
                <a:solidFill>
                  <a:srgbClr val="393939"/>
                </a:solidFill>
                <a:latin typeface="Roboto Bold"/>
              </a:rPr>
              <a:t> </a:t>
            </a:r>
            <a:r>
              <a:rPr lang="en-US" sz="3600" dirty="0" err="1">
                <a:solidFill>
                  <a:srgbClr val="393939"/>
                </a:solidFill>
                <a:latin typeface="Roboto Bold"/>
              </a:rPr>
              <a:t>cao</a:t>
            </a:r>
            <a:r>
              <a:rPr lang="en-US" sz="3600" dirty="0">
                <a:solidFill>
                  <a:srgbClr val="393939"/>
                </a:solidFill>
                <a:latin typeface="Roboto Bold"/>
              </a:rPr>
              <a:t>.</a:t>
            </a:r>
          </a:p>
        </p:txBody>
      </p:sp>
      <p:grpSp>
        <p:nvGrpSpPr>
          <p:cNvPr id="9" name="Group 9"/>
          <p:cNvGrpSpPr/>
          <p:nvPr/>
        </p:nvGrpSpPr>
        <p:grpSpPr>
          <a:xfrm>
            <a:off x="17202962" y="0"/>
            <a:ext cx="1085038" cy="108503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8F5B"/>
            </a:solidFill>
          </p:spPr>
        </p:sp>
        <p:sp>
          <p:nvSpPr>
            <p:cNvPr id="11" name="TextBox 11"/>
            <p:cNvSpPr txBox="1"/>
            <p:nvPr/>
          </p:nvSpPr>
          <p:spPr>
            <a:xfrm>
              <a:off x="76200" y="-9525"/>
              <a:ext cx="660400" cy="746125"/>
            </a:xfrm>
            <a:prstGeom prst="rect">
              <a:avLst/>
            </a:prstGeom>
          </p:spPr>
          <p:txBody>
            <a:bodyPr lIns="50800" tIns="50800" rIns="50800" bIns="50800" rtlCol="0" anchor="ctr"/>
            <a:lstStyle/>
            <a:p>
              <a:pPr algn="ctr">
                <a:lnSpc>
                  <a:spcPts val="4900"/>
                </a:lnSpc>
                <a:spcBef>
                  <a:spcPct val="0"/>
                </a:spcBef>
              </a:pPr>
              <a:r>
                <a:rPr lang="en-US" sz="3500">
                  <a:solidFill>
                    <a:srgbClr val="000000"/>
                  </a:solidFill>
                  <a:latin typeface="Roboto"/>
                </a:rPr>
                <a:t>3</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 name="Group 3"/>
          <p:cNvGrpSpPr>
            <a:grpSpLocks noChangeAspect="1"/>
          </p:cNvGrpSpPr>
          <p:nvPr/>
        </p:nvGrpSpPr>
        <p:grpSpPr>
          <a:xfrm>
            <a:off x="-2925376" y="-2506809"/>
            <a:ext cx="23046467" cy="15961812"/>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6" name="Freeform 6"/>
          <p:cNvSpPr/>
          <p:nvPr/>
        </p:nvSpPr>
        <p:spPr>
          <a:xfrm>
            <a:off x="9954667" y="2638497"/>
            <a:ext cx="7579309" cy="6440303"/>
          </a:xfrm>
          <a:custGeom>
            <a:avLst/>
            <a:gdLst/>
            <a:ahLst/>
            <a:cxnLst/>
            <a:rect l="l" t="t" r="r" b="b"/>
            <a:pathLst>
              <a:path w="7579309" h="6440303">
                <a:moveTo>
                  <a:pt x="0" y="0"/>
                </a:moveTo>
                <a:lnTo>
                  <a:pt x="7579309" y="0"/>
                </a:lnTo>
                <a:lnTo>
                  <a:pt x="7579309" y="6440304"/>
                </a:lnTo>
                <a:lnTo>
                  <a:pt x="0" y="6440304"/>
                </a:lnTo>
                <a:lnTo>
                  <a:pt x="0" y="0"/>
                </a:lnTo>
                <a:close/>
              </a:path>
            </a:pathLst>
          </a:custGeom>
          <a:blipFill>
            <a:blip r:embed="rId5"/>
            <a:stretch>
              <a:fillRect/>
            </a:stretch>
          </a:blipFill>
        </p:spPr>
      </p:sp>
      <p:sp>
        <p:nvSpPr>
          <p:cNvPr id="7" name="Freeform 7"/>
          <p:cNvSpPr/>
          <p:nvPr/>
        </p:nvSpPr>
        <p:spPr>
          <a:xfrm>
            <a:off x="4772578" y="279794"/>
            <a:ext cx="9195102" cy="2139951"/>
          </a:xfrm>
          <a:custGeom>
            <a:avLst/>
            <a:gdLst/>
            <a:ahLst/>
            <a:cxnLst/>
            <a:rect l="l" t="t" r="r" b="b"/>
            <a:pathLst>
              <a:path w="9195102" h="2139951">
                <a:moveTo>
                  <a:pt x="0" y="0"/>
                </a:moveTo>
                <a:lnTo>
                  <a:pt x="9195102" y="0"/>
                </a:lnTo>
                <a:lnTo>
                  <a:pt x="9195102" y="2139951"/>
                </a:lnTo>
                <a:lnTo>
                  <a:pt x="0" y="213995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2133837" y="808749"/>
            <a:ext cx="14472584" cy="1148715"/>
          </a:xfrm>
          <a:prstGeom prst="rect">
            <a:avLst/>
          </a:prstGeom>
        </p:spPr>
        <p:txBody>
          <a:bodyPr lIns="0" tIns="0" rIns="0" bIns="0" rtlCol="0" anchor="t">
            <a:spAutoFit/>
          </a:bodyPr>
          <a:lstStyle/>
          <a:p>
            <a:pPr algn="ctr">
              <a:lnSpc>
                <a:spcPts val="8880"/>
              </a:lnSpc>
            </a:pPr>
            <a:r>
              <a:rPr lang="en-US" sz="8000">
                <a:solidFill>
                  <a:srgbClr val="202020"/>
                </a:solidFill>
                <a:latin typeface="Roboto Bold"/>
              </a:rPr>
              <a:t>Mô tả bộ dữ liệu</a:t>
            </a:r>
          </a:p>
        </p:txBody>
      </p:sp>
      <p:sp>
        <p:nvSpPr>
          <p:cNvPr id="9" name="TextBox 9"/>
          <p:cNvSpPr txBox="1"/>
          <p:nvPr/>
        </p:nvSpPr>
        <p:spPr>
          <a:xfrm>
            <a:off x="576504" y="2419422"/>
            <a:ext cx="7797155" cy="7153275"/>
          </a:xfrm>
          <a:prstGeom prst="rect">
            <a:avLst/>
          </a:prstGeom>
        </p:spPr>
        <p:txBody>
          <a:bodyPr lIns="0" tIns="0" rIns="0" bIns="0" rtlCol="0" anchor="t">
            <a:spAutoFit/>
          </a:bodyPr>
          <a:lstStyle/>
          <a:p>
            <a:pPr marL="755651" lvl="1" indent="-377825">
              <a:lnSpc>
                <a:spcPts val="6300"/>
              </a:lnSpc>
              <a:buFont typeface="Arial"/>
              <a:buChar char="•"/>
            </a:pPr>
            <a:r>
              <a:rPr lang="en-US" sz="3500" dirty="0" err="1">
                <a:solidFill>
                  <a:srgbClr val="202020"/>
                </a:solidFill>
                <a:latin typeface="Roboto Bold"/>
              </a:rPr>
              <a:t>Dữ</a:t>
            </a:r>
            <a:r>
              <a:rPr lang="en-US" sz="3500" dirty="0">
                <a:solidFill>
                  <a:srgbClr val="202020"/>
                </a:solidFill>
                <a:latin typeface="Roboto Bold"/>
              </a:rPr>
              <a:t> </a:t>
            </a:r>
            <a:r>
              <a:rPr lang="en-US" sz="3500" dirty="0" err="1">
                <a:solidFill>
                  <a:srgbClr val="202020"/>
                </a:solidFill>
                <a:latin typeface="Roboto Bold"/>
              </a:rPr>
              <a:t>liệu</a:t>
            </a:r>
            <a:r>
              <a:rPr lang="en-US" sz="3500" dirty="0">
                <a:solidFill>
                  <a:srgbClr val="202020"/>
                </a:solidFill>
                <a:latin typeface="Roboto Bold"/>
              </a:rPr>
              <a:t> </a:t>
            </a:r>
            <a:r>
              <a:rPr lang="en-US" sz="3500" dirty="0" err="1">
                <a:solidFill>
                  <a:srgbClr val="202020"/>
                </a:solidFill>
                <a:latin typeface="Roboto Bold"/>
              </a:rPr>
              <a:t>của</a:t>
            </a:r>
            <a:r>
              <a:rPr lang="en-US" sz="3500" dirty="0">
                <a:solidFill>
                  <a:srgbClr val="202020"/>
                </a:solidFill>
                <a:latin typeface="Roboto Bold"/>
              </a:rPr>
              <a:t> </a:t>
            </a:r>
            <a:r>
              <a:rPr lang="en-US" sz="3500" dirty="0" err="1">
                <a:solidFill>
                  <a:srgbClr val="202020"/>
                </a:solidFill>
                <a:latin typeface="Roboto Bold"/>
              </a:rPr>
              <a:t>đô</a:t>
            </a:r>
            <a:r>
              <a:rPr lang="en-US" sz="3500" dirty="0">
                <a:solidFill>
                  <a:srgbClr val="202020"/>
                </a:solidFill>
                <a:latin typeface="Roboto Bold"/>
              </a:rPr>
              <a:t>̀ </a:t>
            </a:r>
            <a:r>
              <a:rPr lang="en-US" sz="3500" dirty="0" err="1">
                <a:solidFill>
                  <a:srgbClr val="202020"/>
                </a:solidFill>
                <a:latin typeface="Roboto Bold"/>
              </a:rPr>
              <a:t>án</a:t>
            </a:r>
            <a:r>
              <a:rPr lang="en-US" sz="3500" dirty="0">
                <a:solidFill>
                  <a:srgbClr val="202020"/>
                </a:solidFill>
                <a:latin typeface="Roboto Bold"/>
              </a:rPr>
              <a:t> </a:t>
            </a:r>
            <a:r>
              <a:rPr lang="en-US" sz="3500" dirty="0" err="1">
                <a:solidFill>
                  <a:srgbClr val="202020"/>
                </a:solidFill>
                <a:latin typeface="Roboto Bold"/>
              </a:rPr>
              <a:t>là</a:t>
            </a:r>
            <a:r>
              <a:rPr lang="en-US" sz="3500" dirty="0">
                <a:solidFill>
                  <a:srgbClr val="202020"/>
                </a:solidFill>
                <a:latin typeface="Roboto Bold"/>
              </a:rPr>
              <a:t> </a:t>
            </a:r>
            <a:r>
              <a:rPr lang="en-US" sz="3500" dirty="0" err="1">
                <a:solidFill>
                  <a:srgbClr val="202020"/>
                </a:solidFill>
                <a:latin typeface="Roboto Bold"/>
              </a:rPr>
              <a:t>một</a:t>
            </a:r>
            <a:r>
              <a:rPr lang="en-US" sz="3500" dirty="0">
                <a:solidFill>
                  <a:srgbClr val="202020"/>
                </a:solidFill>
                <a:latin typeface="Roboto Bold"/>
              </a:rPr>
              <a:t> </a:t>
            </a:r>
            <a:r>
              <a:rPr lang="en-US" sz="3500" dirty="0" err="1">
                <a:solidFill>
                  <a:srgbClr val="202020"/>
                </a:solidFill>
                <a:latin typeface="Roboto Bold"/>
              </a:rPr>
              <a:t>tập</a:t>
            </a:r>
            <a:r>
              <a:rPr lang="en-US" sz="3500" dirty="0">
                <a:solidFill>
                  <a:srgbClr val="202020"/>
                </a:solidFill>
                <a:latin typeface="Roboto Bold"/>
              </a:rPr>
              <a:t> </a:t>
            </a:r>
            <a:r>
              <a:rPr lang="en-US" sz="3500" dirty="0" err="1">
                <a:solidFill>
                  <a:srgbClr val="202020"/>
                </a:solidFill>
                <a:latin typeface="Roboto Bold"/>
              </a:rPr>
              <a:t>dữ</a:t>
            </a:r>
            <a:r>
              <a:rPr lang="en-US" sz="3500" dirty="0">
                <a:solidFill>
                  <a:srgbClr val="202020"/>
                </a:solidFill>
                <a:latin typeface="Roboto Bold"/>
              </a:rPr>
              <a:t> </a:t>
            </a:r>
            <a:r>
              <a:rPr lang="en-US" sz="3500" dirty="0" err="1">
                <a:solidFill>
                  <a:srgbClr val="202020"/>
                </a:solidFill>
                <a:latin typeface="Roboto Bold"/>
              </a:rPr>
              <a:t>liệu</a:t>
            </a:r>
            <a:r>
              <a:rPr lang="en-US" sz="3500" dirty="0">
                <a:solidFill>
                  <a:srgbClr val="202020"/>
                </a:solidFill>
                <a:latin typeface="Roboto Bold"/>
              </a:rPr>
              <a:t> </a:t>
            </a:r>
            <a:r>
              <a:rPr lang="en-US" sz="3500" dirty="0" err="1">
                <a:solidFill>
                  <a:srgbClr val="202020"/>
                </a:solidFill>
                <a:latin typeface="Roboto Bold"/>
              </a:rPr>
              <a:t>thu</a:t>
            </a:r>
            <a:r>
              <a:rPr lang="en-US" sz="3500" dirty="0">
                <a:solidFill>
                  <a:srgbClr val="202020"/>
                </a:solidFill>
                <a:latin typeface="Roboto Bold"/>
              </a:rPr>
              <a:t> </a:t>
            </a:r>
            <a:r>
              <a:rPr lang="en-US" sz="3500" dirty="0" err="1">
                <a:solidFill>
                  <a:srgbClr val="202020"/>
                </a:solidFill>
                <a:latin typeface="Roboto Bold"/>
              </a:rPr>
              <a:t>thập</a:t>
            </a:r>
            <a:r>
              <a:rPr lang="en-US" sz="3500" dirty="0">
                <a:solidFill>
                  <a:srgbClr val="202020"/>
                </a:solidFill>
                <a:latin typeface="Roboto Bold"/>
              </a:rPr>
              <a:t> </a:t>
            </a:r>
            <a:r>
              <a:rPr lang="en-US" sz="3500" dirty="0" err="1">
                <a:solidFill>
                  <a:srgbClr val="202020"/>
                </a:solidFill>
                <a:latin typeface="Roboto Bold"/>
              </a:rPr>
              <a:t>về</a:t>
            </a:r>
            <a:r>
              <a:rPr lang="en-US" sz="3500" dirty="0">
                <a:solidFill>
                  <a:srgbClr val="202020"/>
                </a:solidFill>
                <a:latin typeface="Roboto Bold"/>
              </a:rPr>
              <a:t> </a:t>
            </a:r>
            <a:r>
              <a:rPr lang="en-US" sz="3500" dirty="0" err="1">
                <a:solidFill>
                  <a:srgbClr val="202020"/>
                </a:solidFill>
                <a:latin typeface="Roboto Bold"/>
              </a:rPr>
              <a:t>các</a:t>
            </a:r>
            <a:r>
              <a:rPr lang="en-US" sz="3500" dirty="0">
                <a:solidFill>
                  <a:srgbClr val="202020"/>
                </a:solidFill>
                <a:latin typeface="Roboto Bold"/>
              </a:rPr>
              <a:t> </a:t>
            </a:r>
            <a:r>
              <a:rPr lang="en-US" sz="3500" dirty="0" err="1">
                <a:solidFill>
                  <a:srgbClr val="202020"/>
                </a:solidFill>
                <a:latin typeface="Roboto Bold"/>
              </a:rPr>
              <a:t>xe</a:t>
            </a:r>
            <a:r>
              <a:rPr lang="en-US" sz="3500" dirty="0">
                <a:solidFill>
                  <a:srgbClr val="202020"/>
                </a:solidFill>
                <a:latin typeface="Roboto Bold"/>
              </a:rPr>
              <a:t> </a:t>
            </a:r>
            <a:r>
              <a:rPr lang="en-US" sz="3500" dirty="0" err="1">
                <a:solidFill>
                  <a:srgbClr val="202020"/>
                </a:solidFill>
                <a:latin typeface="Roboto Bold"/>
              </a:rPr>
              <a:t>máy</a:t>
            </a:r>
            <a:r>
              <a:rPr lang="en-US" sz="3500" dirty="0">
                <a:solidFill>
                  <a:srgbClr val="202020"/>
                </a:solidFill>
                <a:latin typeface="Roboto Bold"/>
              </a:rPr>
              <a:t> </a:t>
            </a:r>
            <a:r>
              <a:rPr lang="en-US" sz="3500" dirty="0" err="1">
                <a:solidFill>
                  <a:srgbClr val="202020"/>
                </a:solidFill>
                <a:latin typeface="Roboto Bold"/>
              </a:rPr>
              <a:t>cũ</a:t>
            </a:r>
            <a:r>
              <a:rPr lang="en-US" sz="3500" dirty="0">
                <a:solidFill>
                  <a:srgbClr val="202020"/>
                </a:solidFill>
                <a:latin typeface="Roboto Bold"/>
              </a:rPr>
              <a:t> </a:t>
            </a:r>
            <a:r>
              <a:rPr lang="en-US" sz="3500" dirty="0" err="1">
                <a:solidFill>
                  <a:srgbClr val="202020"/>
                </a:solidFill>
                <a:latin typeface="Roboto Bold"/>
              </a:rPr>
              <a:t>được</a:t>
            </a:r>
            <a:r>
              <a:rPr lang="en-US" sz="3500" dirty="0">
                <a:solidFill>
                  <a:srgbClr val="202020"/>
                </a:solidFill>
                <a:latin typeface="Roboto Bold"/>
              </a:rPr>
              <a:t> </a:t>
            </a:r>
            <a:r>
              <a:rPr lang="en-US" sz="3500" dirty="0" err="1">
                <a:solidFill>
                  <a:srgbClr val="202020"/>
                </a:solidFill>
                <a:latin typeface="Roboto Bold"/>
              </a:rPr>
              <a:t>rao</a:t>
            </a:r>
            <a:r>
              <a:rPr lang="en-US" sz="3500" dirty="0">
                <a:solidFill>
                  <a:srgbClr val="202020"/>
                </a:solidFill>
                <a:latin typeface="Roboto Bold"/>
              </a:rPr>
              <a:t> </a:t>
            </a:r>
            <a:r>
              <a:rPr lang="en-US" sz="3500" dirty="0" err="1">
                <a:solidFill>
                  <a:srgbClr val="202020"/>
                </a:solidFill>
                <a:latin typeface="Roboto Bold"/>
              </a:rPr>
              <a:t>bán</a:t>
            </a:r>
            <a:r>
              <a:rPr lang="en-US" sz="3500" dirty="0">
                <a:solidFill>
                  <a:srgbClr val="202020"/>
                </a:solidFill>
                <a:latin typeface="Roboto Bold"/>
              </a:rPr>
              <a:t> </a:t>
            </a:r>
            <a:r>
              <a:rPr lang="en-US" sz="3500" dirty="0" err="1">
                <a:solidFill>
                  <a:srgbClr val="202020"/>
                </a:solidFill>
                <a:latin typeface="Roboto Bold"/>
              </a:rPr>
              <a:t>trên</a:t>
            </a:r>
            <a:r>
              <a:rPr lang="en-US" sz="3500" dirty="0">
                <a:solidFill>
                  <a:srgbClr val="202020"/>
                </a:solidFill>
                <a:latin typeface="Roboto Bold"/>
              </a:rPr>
              <a:t> </a:t>
            </a:r>
            <a:r>
              <a:rPr lang="en-US" sz="3500" dirty="0" err="1">
                <a:solidFill>
                  <a:srgbClr val="202020"/>
                </a:solidFill>
                <a:latin typeface="Roboto Bold"/>
              </a:rPr>
              <a:t>trang</a:t>
            </a:r>
            <a:r>
              <a:rPr lang="en-US" sz="3500" dirty="0">
                <a:solidFill>
                  <a:srgbClr val="202020"/>
                </a:solidFill>
                <a:latin typeface="Roboto Bold"/>
              </a:rPr>
              <a:t> </a:t>
            </a:r>
            <a:r>
              <a:rPr lang="en-US" sz="3500" dirty="0" err="1">
                <a:solidFill>
                  <a:srgbClr val="202020"/>
                </a:solidFill>
                <a:latin typeface="Roboto Bold"/>
              </a:rPr>
              <a:t>Chơ</a:t>
            </a:r>
            <a:r>
              <a:rPr lang="en-US" sz="3500" dirty="0">
                <a:solidFill>
                  <a:srgbClr val="202020"/>
                </a:solidFill>
                <a:latin typeface="Roboto Bold"/>
              </a:rPr>
              <a:t>̣ </a:t>
            </a:r>
            <a:r>
              <a:rPr lang="en-US" sz="3500" dirty="0" err="1">
                <a:solidFill>
                  <a:srgbClr val="202020"/>
                </a:solidFill>
                <a:latin typeface="Roboto Bold"/>
              </a:rPr>
              <a:t>Tốt</a:t>
            </a:r>
            <a:r>
              <a:rPr lang="en-US" sz="3500" dirty="0">
                <a:solidFill>
                  <a:srgbClr val="202020"/>
                </a:solidFill>
                <a:latin typeface="Roboto Bold"/>
              </a:rPr>
              <a:t>. </a:t>
            </a:r>
            <a:r>
              <a:rPr lang="en-US" sz="3500" dirty="0" err="1">
                <a:solidFill>
                  <a:srgbClr val="202020"/>
                </a:solidFill>
                <a:latin typeface="Roboto Bold"/>
              </a:rPr>
              <a:t>Dữ</a:t>
            </a:r>
            <a:r>
              <a:rPr lang="en-US" sz="3500" dirty="0">
                <a:solidFill>
                  <a:srgbClr val="202020"/>
                </a:solidFill>
                <a:latin typeface="Roboto Bold"/>
              </a:rPr>
              <a:t> </a:t>
            </a:r>
            <a:r>
              <a:rPr lang="en-US" sz="3500" dirty="0" err="1">
                <a:solidFill>
                  <a:srgbClr val="202020"/>
                </a:solidFill>
                <a:latin typeface="Roboto Bold"/>
              </a:rPr>
              <a:t>liệu</a:t>
            </a:r>
            <a:r>
              <a:rPr lang="en-US" sz="3500" dirty="0">
                <a:solidFill>
                  <a:srgbClr val="202020"/>
                </a:solidFill>
                <a:latin typeface="Roboto Bold"/>
              </a:rPr>
              <a:t> </a:t>
            </a:r>
            <a:r>
              <a:rPr lang="en-US" sz="3500" dirty="0" err="1">
                <a:solidFill>
                  <a:srgbClr val="202020"/>
                </a:solidFill>
                <a:latin typeface="Roboto Bold"/>
              </a:rPr>
              <a:t>được</a:t>
            </a:r>
            <a:r>
              <a:rPr lang="en-US" sz="3500" dirty="0">
                <a:solidFill>
                  <a:srgbClr val="202020"/>
                </a:solidFill>
                <a:latin typeface="Roboto Bold"/>
              </a:rPr>
              <a:t> </a:t>
            </a:r>
            <a:r>
              <a:rPr lang="en-US" sz="3500" dirty="0" err="1">
                <a:solidFill>
                  <a:srgbClr val="202020"/>
                </a:solidFill>
                <a:latin typeface="Roboto Bold"/>
              </a:rPr>
              <a:t>thu</a:t>
            </a:r>
            <a:r>
              <a:rPr lang="en-US" sz="3500" dirty="0">
                <a:solidFill>
                  <a:srgbClr val="202020"/>
                </a:solidFill>
                <a:latin typeface="Roboto Bold"/>
              </a:rPr>
              <a:t> </a:t>
            </a:r>
            <a:r>
              <a:rPr lang="en-US" sz="3500" dirty="0" err="1">
                <a:solidFill>
                  <a:srgbClr val="202020"/>
                </a:solidFill>
                <a:latin typeface="Roboto Bold"/>
              </a:rPr>
              <a:t>thập</a:t>
            </a:r>
            <a:r>
              <a:rPr lang="en-US" sz="3500" dirty="0">
                <a:solidFill>
                  <a:srgbClr val="202020"/>
                </a:solidFill>
                <a:latin typeface="Roboto Bold"/>
              </a:rPr>
              <a:t> </a:t>
            </a:r>
            <a:r>
              <a:rPr lang="en-US" sz="3500" dirty="0" err="1">
                <a:solidFill>
                  <a:srgbClr val="202020"/>
                </a:solidFill>
                <a:latin typeface="Roboto Bold"/>
              </a:rPr>
              <a:t>vào</a:t>
            </a:r>
            <a:r>
              <a:rPr lang="en-US" sz="3500" dirty="0">
                <a:solidFill>
                  <a:srgbClr val="202020"/>
                </a:solidFill>
                <a:latin typeface="Roboto Bold"/>
              </a:rPr>
              <a:t> </a:t>
            </a:r>
            <a:r>
              <a:rPr lang="en-US" sz="3500" dirty="0" err="1">
                <a:solidFill>
                  <a:srgbClr val="202020"/>
                </a:solidFill>
                <a:latin typeface="Roboto Bold"/>
              </a:rPr>
              <a:t>ngày</a:t>
            </a:r>
            <a:r>
              <a:rPr lang="en-US" sz="3500" dirty="0">
                <a:solidFill>
                  <a:srgbClr val="202020"/>
                </a:solidFill>
                <a:latin typeface="Roboto Bold"/>
              </a:rPr>
              <a:t> 09 </a:t>
            </a:r>
            <a:r>
              <a:rPr lang="en-US" sz="3500" dirty="0" err="1">
                <a:solidFill>
                  <a:srgbClr val="202020"/>
                </a:solidFill>
                <a:latin typeface="Roboto Bold"/>
              </a:rPr>
              <a:t>tháng</a:t>
            </a:r>
            <a:r>
              <a:rPr lang="en-US" sz="3500" dirty="0">
                <a:solidFill>
                  <a:srgbClr val="202020"/>
                </a:solidFill>
                <a:latin typeface="Roboto Bold"/>
              </a:rPr>
              <a:t> 12 </a:t>
            </a:r>
            <a:r>
              <a:rPr lang="en-US" sz="3500" dirty="0" err="1">
                <a:solidFill>
                  <a:srgbClr val="202020"/>
                </a:solidFill>
                <a:latin typeface="Roboto Bold"/>
              </a:rPr>
              <a:t>năm</a:t>
            </a:r>
            <a:r>
              <a:rPr lang="en-US" sz="3500" dirty="0">
                <a:solidFill>
                  <a:srgbClr val="202020"/>
                </a:solidFill>
                <a:latin typeface="Roboto Bold"/>
              </a:rPr>
              <a:t> 2023, </a:t>
            </a:r>
            <a:r>
              <a:rPr lang="en-US" sz="3500" dirty="0" err="1">
                <a:solidFill>
                  <a:srgbClr val="202020"/>
                </a:solidFill>
                <a:latin typeface="Roboto Bold"/>
              </a:rPr>
              <a:t>tại</a:t>
            </a:r>
            <a:r>
              <a:rPr lang="en-US" sz="3500" dirty="0">
                <a:solidFill>
                  <a:srgbClr val="202020"/>
                </a:solidFill>
                <a:latin typeface="Roboto Bold"/>
              </a:rPr>
              <a:t> </a:t>
            </a:r>
            <a:r>
              <a:rPr lang="en-US" sz="3500" dirty="0" err="1">
                <a:solidFill>
                  <a:srgbClr val="202020"/>
                </a:solidFill>
                <a:latin typeface="Roboto Bold"/>
              </a:rPr>
              <a:t>thành</a:t>
            </a:r>
            <a:r>
              <a:rPr lang="en-US" sz="3500" dirty="0">
                <a:solidFill>
                  <a:srgbClr val="202020"/>
                </a:solidFill>
                <a:latin typeface="Roboto Bold"/>
              </a:rPr>
              <a:t> </a:t>
            </a:r>
            <a:r>
              <a:rPr lang="en-US" sz="3500" dirty="0" err="1">
                <a:solidFill>
                  <a:srgbClr val="202020"/>
                </a:solidFill>
                <a:latin typeface="Roboto Bold"/>
              </a:rPr>
              <a:t>phố</a:t>
            </a:r>
            <a:r>
              <a:rPr lang="en-US" sz="3500" dirty="0">
                <a:solidFill>
                  <a:srgbClr val="202020"/>
                </a:solidFill>
                <a:latin typeface="Roboto Bold"/>
              </a:rPr>
              <a:t> </a:t>
            </a:r>
            <a:r>
              <a:rPr lang="en-US" sz="3500" dirty="0" err="1">
                <a:solidFill>
                  <a:srgbClr val="202020"/>
                </a:solidFill>
                <a:latin typeface="Roboto Bold"/>
              </a:rPr>
              <a:t>Hồ</a:t>
            </a:r>
            <a:r>
              <a:rPr lang="en-US" sz="3500" dirty="0">
                <a:solidFill>
                  <a:srgbClr val="202020"/>
                </a:solidFill>
                <a:latin typeface="Roboto Bold"/>
              </a:rPr>
              <a:t> </a:t>
            </a:r>
            <a:r>
              <a:rPr lang="en-US" sz="3500" dirty="0" err="1">
                <a:solidFill>
                  <a:srgbClr val="202020"/>
                </a:solidFill>
                <a:latin typeface="Roboto Bold"/>
              </a:rPr>
              <a:t>Chí</a:t>
            </a:r>
            <a:r>
              <a:rPr lang="en-US" sz="3500" dirty="0">
                <a:solidFill>
                  <a:srgbClr val="202020"/>
                </a:solidFill>
                <a:latin typeface="Roboto Bold"/>
              </a:rPr>
              <a:t> Minh.</a:t>
            </a:r>
          </a:p>
          <a:p>
            <a:pPr marL="755651" lvl="1" indent="-377825">
              <a:lnSpc>
                <a:spcPts val="6300"/>
              </a:lnSpc>
              <a:buFont typeface="Arial"/>
              <a:buChar char="•"/>
            </a:pPr>
            <a:r>
              <a:rPr lang="en-US" sz="3500" dirty="0" err="1">
                <a:solidFill>
                  <a:srgbClr val="202020"/>
                </a:solidFill>
                <a:latin typeface="Roboto Bold"/>
              </a:rPr>
              <a:t>Các</a:t>
            </a:r>
            <a:r>
              <a:rPr lang="en-US" sz="3500" dirty="0">
                <a:solidFill>
                  <a:srgbClr val="202020"/>
                </a:solidFill>
                <a:latin typeface="Roboto Bold"/>
              </a:rPr>
              <a:t> </a:t>
            </a:r>
            <a:r>
              <a:rPr lang="en-US" sz="3500" dirty="0" err="1">
                <a:solidFill>
                  <a:srgbClr val="202020"/>
                </a:solidFill>
                <a:latin typeface="Roboto Bold"/>
              </a:rPr>
              <a:t>thông</a:t>
            </a:r>
            <a:r>
              <a:rPr lang="en-US" sz="3500" dirty="0">
                <a:solidFill>
                  <a:srgbClr val="202020"/>
                </a:solidFill>
                <a:latin typeface="Roboto Bold"/>
              </a:rPr>
              <a:t> tin </a:t>
            </a:r>
            <a:r>
              <a:rPr lang="en-US" sz="3500" dirty="0" err="1">
                <a:solidFill>
                  <a:srgbClr val="202020"/>
                </a:solidFill>
                <a:latin typeface="Roboto Bold"/>
              </a:rPr>
              <a:t>được</a:t>
            </a:r>
            <a:r>
              <a:rPr lang="en-US" sz="3500" dirty="0">
                <a:solidFill>
                  <a:srgbClr val="202020"/>
                </a:solidFill>
                <a:latin typeface="Roboto Bold"/>
              </a:rPr>
              <a:t> </a:t>
            </a:r>
            <a:r>
              <a:rPr lang="en-US" sz="3500" dirty="0" err="1">
                <a:solidFill>
                  <a:srgbClr val="202020"/>
                </a:solidFill>
                <a:latin typeface="Roboto Bold"/>
              </a:rPr>
              <a:t>thu</a:t>
            </a:r>
            <a:r>
              <a:rPr lang="en-US" sz="3500" dirty="0">
                <a:solidFill>
                  <a:srgbClr val="202020"/>
                </a:solidFill>
                <a:latin typeface="Roboto Bold"/>
              </a:rPr>
              <a:t> </a:t>
            </a:r>
            <a:r>
              <a:rPr lang="en-US" sz="3500" dirty="0" err="1">
                <a:solidFill>
                  <a:srgbClr val="202020"/>
                </a:solidFill>
                <a:latin typeface="Roboto Bold"/>
              </a:rPr>
              <a:t>thập</a:t>
            </a:r>
            <a:r>
              <a:rPr lang="en-US" sz="3500" dirty="0">
                <a:solidFill>
                  <a:srgbClr val="202020"/>
                </a:solidFill>
                <a:latin typeface="Roboto Bold"/>
              </a:rPr>
              <a:t> bao gồm:190 </a:t>
            </a:r>
            <a:r>
              <a:rPr lang="en-US" sz="3500" dirty="0" err="1">
                <a:solidFill>
                  <a:srgbClr val="202020"/>
                </a:solidFill>
                <a:latin typeface="Roboto Bold"/>
              </a:rPr>
              <a:t>bản</a:t>
            </a:r>
            <a:r>
              <a:rPr lang="en-US" sz="3500" dirty="0">
                <a:solidFill>
                  <a:srgbClr val="202020"/>
                </a:solidFill>
                <a:latin typeface="Roboto Bold"/>
              </a:rPr>
              <a:t> </a:t>
            </a:r>
            <a:r>
              <a:rPr lang="en-US" sz="3500" dirty="0" err="1">
                <a:solidFill>
                  <a:srgbClr val="202020"/>
                </a:solidFill>
                <a:latin typeface="Roboto Bold"/>
              </a:rPr>
              <a:t>ghi</a:t>
            </a:r>
            <a:r>
              <a:rPr lang="en-US" sz="3500" dirty="0">
                <a:solidFill>
                  <a:srgbClr val="202020"/>
                </a:solidFill>
                <a:latin typeface="Roboto Bold"/>
              </a:rPr>
              <a:t>, </a:t>
            </a:r>
            <a:r>
              <a:rPr lang="en-US" sz="3500" dirty="0" err="1">
                <a:solidFill>
                  <a:srgbClr val="202020"/>
                </a:solidFill>
                <a:latin typeface="Roboto Bold"/>
              </a:rPr>
              <a:t>mỗi</a:t>
            </a:r>
            <a:r>
              <a:rPr lang="en-US" sz="3500" dirty="0">
                <a:solidFill>
                  <a:srgbClr val="202020"/>
                </a:solidFill>
                <a:latin typeface="Roboto Bold"/>
              </a:rPr>
              <a:t> </a:t>
            </a:r>
            <a:r>
              <a:rPr lang="en-US" sz="3500" dirty="0" err="1">
                <a:solidFill>
                  <a:srgbClr val="202020"/>
                </a:solidFill>
                <a:latin typeface="Roboto Bold"/>
              </a:rPr>
              <a:t>bản</a:t>
            </a:r>
            <a:r>
              <a:rPr lang="en-US" sz="3500" dirty="0">
                <a:solidFill>
                  <a:srgbClr val="202020"/>
                </a:solidFill>
                <a:latin typeface="Roboto Bold"/>
              </a:rPr>
              <a:t> </a:t>
            </a:r>
            <a:r>
              <a:rPr lang="en-US" sz="3500" dirty="0" err="1">
                <a:solidFill>
                  <a:srgbClr val="202020"/>
                </a:solidFill>
                <a:latin typeface="Roboto Bold"/>
              </a:rPr>
              <a:t>ghi</a:t>
            </a:r>
            <a:r>
              <a:rPr lang="en-US" sz="3500" dirty="0">
                <a:solidFill>
                  <a:srgbClr val="202020"/>
                </a:solidFill>
                <a:latin typeface="Roboto Bold"/>
              </a:rPr>
              <a:t> </a:t>
            </a:r>
            <a:r>
              <a:rPr lang="en-US" sz="3500" dirty="0" err="1">
                <a:solidFill>
                  <a:srgbClr val="202020"/>
                </a:solidFill>
                <a:latin typeface="Roboto Bold"/>
              </a:rPr>
              <a:t>đại</a:t>
            </a:r>
            <a:r>
              <a:rPr lang="en-US" sz="3500" dirty="0">
                <a:solidFill>
                  <a:srgbClr val="202020"/>
                </a:solidFill>
                <a:latin typeface="Roboto Bold"/>
              </a:rPr>
              <a:t> </a:t>
            </a:r>
            <a:r>
              <a:rPr lang="en-US" sz="3500" dirty="0" err="1">
                <a:solidFill>
                  <a:srgbClr val="202020"/>
                </a:solidFill>
                <a:latin typeface="Roboto Bold"/>
              </a:rPr>
              <a:t>diện</a:t>
            </a:r>
            <a:r>
              <a:rPr lang="en-US" sz="3500" dirty="0">
                <a:solidFill>
                  <a:srgbClr val="202020"/>
                </a:solidFill>
                <a:latin typeface="Roboto Bold"/>
              </a:rPr>
              <a:t> </a:t>
            </a:r>
            <a:r>
              <a:rPr lang="en-US" sz="3500" dirty="0" err="1">
                <a:solidFill>
                  <a:srgbClr val="202020"/>
                </a:solidFill>
                <a:latin typeface="Roboto Bold"/>
              </a:rPr>
              <a:t>cho</a:t>
            </a:r>
            <a:r>
              <a:rPr lang="en-US" sz="3500" dirty="0">
                <a:solidFill>
                  <a:srgbClr val="202020"/>
                </a:solidFill>
                <a:latin typeface="Roboto Bold"/>
              </a:rPr>
              <a:t> </a:t>
            </a:r>
            <a:r>
              <a:rPr lang="en-US" sz="3500" dirty="0" err="1">
                <a:solidFill>
                  <a:srgbClr val="202020"/>
                </a:solidFill>
                <a:latin typeface="Roboto Bold"/>
              </a:rPr>
              <a:t>một</a:t>
            </a:r>
            <a:r>
              <a:rPr lang="en-US" sz="3500" dirty="0">
                <a:solidFill>
                  <a:srgbClr val="202020"/>
                </a:solidFill>
                <a:latin typeface="Roboto Bold"/>
              </a:rPr>
              <a:t> </a:t>
            </a:r>
            <a:r>
              <a:rPr lang="en-US" sz="3500" dirty="0" err="1">
                <a:solidFill>
                  <a:srgbClr val="202020"/>
                </a:solidFill>
                <a:latin typeface="Roboto Bold"/>
              </a:rPr>
              <a:t>chiếc</a:t>
            </a:r>
            <a:r>
              <a:rPr lang="en-US" sz="3500" dirty="0">
                <a:solidFill>
                  <a:srgbClr val="202020"/>
                </a:solidFill>
                <a:latin typeface="Roboto Bold"/>
              </a:rPr>
              <a:t> </a:t>
            </a:r>
            <a:r>
              <a:rPr lang="en-US" sz="3500" dirty="0" err="1">
                <a:solidFill>
                  <a:srgbClr val="202020"/>
                </a:solidFill>
                <a:latin typeface="Roboto Bold"/>
              </a:rPr>
              <a:t>xe</a:t>
            </a:r>
            <a:r>
              <a:rPr lang="en-US" sz="3500" dirty="0">
                <a:solidFill>
                  <a:srgbClr val="202020"/>
                </a:solidFill>
                <a:latin typeface="Roboto Bold"/>
              </a:rPr>
              <a:t> </a:t>
            </a:r>
            <a:r>
              <a:rPr lang="en-US" sz="3500" dirty="0" err="1">
                <a:solidFill>
                  <a:srgbClr val="202020"/>
                </a:solidFill>
                <a:latin typeface="Roboto Bold"/>
              </a:rPr>
              <a:t>máy</a:t>
            </a:r>
            <a:r>
              <a:rPr lang="en-US" sz="3500" dirty="0">
                <a:solidFill>
                  <a:srgbClr val="202020"/>
                </a:solidFill>
                <a:latin typeface="Roboto Bold"/>
              </a:rPr>
              <a:t> </a:t>
            </a:r>
            <a:r>
              <a:rPr lang="en-US" sz="3500" dirty="0" err="1">
                <a:solidFill>
                  <a:srgbClr val="202020"/>
                </a:solidFill>
                <a:latin typeface="Roboto Bold"/>
              </a:rPr>
              <a:t>cũ</a:t>
            </a:r>
            <a:endParaRPr lang="en-US" sz="3500" dirty="0">
              <a:solidFill>
                <a:srgbClr val="202020"/>
              </a:solidFill>
              <a:latin typeface="Roboto Bold"/>
            </a:endParaRPr>
          </a:p>
        </p:txBody>
      </p:sp>
      <p:grpSp>
        <p:nvGrpSpPr>
          <p:cNvPr id="10" name="Group 10"/>
          <p:cNvGrpSpPr/>
          <p:nvPr/>
        </p:nvGrpSpPr>
        <p:grpSpPr>
          <a:xfrm>
            <a:off x="17202962" y="0"/>
            <a:ext cx="1085038" cy="108503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8F5B"/>
            </a:solidFill>
          </p:spPr>
        </p:sp>
        <p:sp>
          <p:nvSpPr>
            <p:cNvPr id="12" name="TextBox 12"/>
            <p:cNvSpPr txBox="1"/>
            <p:nvPr/>
          </p:nvSpPr>
          <p:spPr>
            <a:xfrm>
              <a:off x="76200" y="-9525"/>
              <a:ext cx="660400" cy="746125"/>
            </a:xfrm>
            <a:prstGeom prst="rect">
              <a:avLst/>
            </a:prstGeom>
          </p:spPr>
          <p:txBody>
            <a:bodyPr lIns="50800" tIns="50800" rIns="50800" bIns="50800" rtlCol="0" anchor="ctr"/>
            <a:lstStyle/>
            <a:p>
              <a:pPr algn="ctr">
                <a:lnSpc>
                  <a:spcPts val="4900"/>
                </a:lnSpc>
                <a:spcBef>
                  <a:spcPct val="0"/>
                </a:spcBef>
              </a:pPr>
              <a:r>
                <a:rPr lang="en-US" sz="3500">
                  <a:solidFill>
                    <a:srgbClr val="000000"/>
                  </a:solidFill>
                  <a:latin typeface="Roboto"/>
                </a:rPr>
                <a:t>4</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 name="Group 3"/>
          <p:cNvGrpSpPr>
            <a:grpSpLocks noChangeAspect="1"/>
          </p:cNvGrpSpPr>
          <p:nvPr/>
        </p:nvGrpSpPr>
        <p:grpSpPr>
          <a:xfrm>
            <a:off x="-1692426" y="-2361729"/>
            <a:ext cx="21672853" cy="15010457"/>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grpSp>
        <p:nvGrpSpPr>
          <p:cNvPr id="6" name="Group 6"/>
          <p:cNvGrpSpPr/>
          <p:nvPr/>
        </p:nvGrpSpPr>
        <p:grpSpPr>
          <a:xfrm>
            <a:off x="17202962" y="0"/>
            <a:ext cx="1085038" cy="1085038"/>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8F5B"/>
            </a:solidFill>
          </p:spPr>
        </p:sp>
        <p:sp>
          <p:nvSpPr>
            <p:cNvPr id="8" name="TextBox 8"/>
            <p:cNvSpPr txBox="1"/>
            <p:nvPr/>
          </p:nvSpPr>
          <p:spPr>
            <a:xfrm>
              <a:off x="76200" y="-9525"/>
              <a:ext cx="660400" cy="746125"/>
            </a:xfrm>
            <a:prstGeom prst="rect">
              <a:avLst/>
            </a:prstGeom>
          </p:spPr>
          <p:txBody>
            <a:bodyPr lIns="50800" tIns="50800" rIns="50800" bIns="50800" rtlCol="0" anchor="ctr"/>
            <a:lstStyle/>
            <a:p>
              <a:pPr algn="ctr">
                <a:lnSpc>
                  <a:spcPts val="4900"/>
                </a:lnSpc>
                <a:spcBef>
                  <a:spcPct val="0"/>
                </a:spcBef>
              </a:pPr>
              <a:r>
                <a:rPr lang="en-US" sz="3500">
                  <a:solidFill>
                    <a:srgbClr val="000000"/>
                  </a:solidFill>
                  <a:latin typeface="Roboto"/>
                </a:rPr>
                <a:t>5</a:t>
              </a:r>
            </a:p>
          </p:txBody>
        </p:sp>
      </p:grpSp>
      <p:sp>
        <p:nvSpPr>
          <p:cNvPr id="9" name="Freeform 9"/>
          <p:cNvSpPr/>
          <p:nvPr/>
        </p:nvSpPr>
        <p:spPr>
          <a:xfrm>
            <a:off x="2164401" y="2238173"/>
            <a:ext cx="6636699" cy="7678693"/>
          </a:xfrm>
          <a:custGeom>
            <a:avLst/>
            <a:gdLst/>
            <a:ahLst/>
            <a:cxnLst/>
            <a:rect l="l" t="t" r="r" b="b"/>
            <a:pathLst>
              <a:path w="6636699" h="7678693">
                <a:moveTo>
                  <a:pt x="0" y="0"/>
                </a:moveTo>
                <a:lnTo>
                  <a:pt x="6636699" y="0"/>
                </a:lnTo>
                <a:lnTo>
                  <a:pt x="6636699" y="7678692"/>
                </a:lnTo>
                <a:lnTo>
                  <a:pt x="0" y="7678692"/>
                </a:lnTo>
                <a:lnTo>
                  <a:pt x="0" y="0"/>
                </a:lnTo>
                <a:close/>
              </a:path>
            </a:pathLst>
          </a:custGeom>
          <a:blipFill>
            <a:blip r:embed="rId5"/>
            <a:stretch>
              <a:fillRect/>
            </a:stretch>
          </a:blipFill>
        </p:spPr>
      </p:sp>
      <p:sp>
        <p:nvSpPr>
          <p:cNvPr id="10" name="TextBox 10"/>
          <p:cNvSpPr txBox="1"/>
          <p:nvPr/>
        </p:nvSpPr>
        <p:spPr>
          <a:xfrm>
            <a:off x="2133837" y="808749"/>
            <a:ext cx="14472584" cy="1148715"/>
          </a:xfrm>
          <a:prstGeom prst="rect">
            <a:avLst/>
          </a:prstGeom>
        </p:spPr>
        <p:txBody>
          <a:bodyPr lIns="0" tIns="0" rIns="0" bIns="0" rtlCol="0" anchor="t">
            <a:spAutoFit/>
          </a:bodyPr>
          <a:lstStyle/>
          <a:p>
            <a:pPr algn="ctr">
              <a:lnSpc>
                <a:spcPts val="8880"/>
              </a:lnSpc>
            </a:pPr>
            <a:r>
              <a:rPr lang="en-US" sz="8000">
                <a:solidFill>
                  <a:srgbClr val="202020"/>
                </a:solidFill>
                <a:latin typeface="Roboto Bold"/>
              </a:rPr>
              <a:t>Phương pháp thu thập dữ liệu</a:t>
            </a:r>
          </a:p>
        </p:txBody>
      </p:sp>
      <p:sp>
        <p:nvSpPr>
          <p:cNvPr id="11" name="TextBox 11"/>
          <p:cNvSpPr txBox="1"/>
          <p:nvPr/>
        </p:nvSpPr>
        <p:spPr>
          <a:xfrm>
            <a:off x="9803193" y="2334194"/>
            <a:ext cx="8128322" cy="7153275"/>
          </a:xfrm>
          <a:prstGeom prst="rect">
            <a:avLst/>
          </a:prstGeom>
        </p:spPr>
        <p:txBody>
          <a:bodyPr lIns="0" tIns="0" rIns="0" bIns="0" rtlCol="0" anchor="t">
            <a:spAutoFit/>
          </a:bodyPr>
          <a:lstStyle/>
          <a:p>
            <a:pPr marL="755651" lvl="1" indent="-377825">
              <a:lnSpc>
                <a:spcPts val="6300"/>
              </a:lnSpc>
              <a:buFont typeface="Arial"/>
              <a:buChar char="•"/>
            </a:pPr>
            <a:r>
              <a:rPr lang="en-US" sz="3500" dirty="0" err="1">
                <a:solidFill>
                  <a:srgbClr val="202020"/>
                </a:solidFill>
                <a:latin typeface="Roboto Bold"/>
              </a:rPr>
              <a:t>Sử</a:t>
            </a:r>
            <a:r>
              <a:rPr lang="en-US" sz="3500" dirty="0">
                <a:solidFill>
                  <a:srgbClr val="202020"/>
                </a:solidFill>
                <a:latin typeface="Roboto Bold"/>
              </a:rPr>
              <a:t> </a:t>
            </a:r>
            <a:r>
              <a:rPr lang="en-US" sz="3500" dirty="0" err="1">
                <a:solidFill>
                  <a:srgbClr val="202020"/>
                </a:solidFill>
                <a:latin typeface="Roboto Bold"/>
              </a:rPr>
              <a:t>dụng</a:t>
            </a:r>
            <a:r>
              <a:rPr lang="en-US" sz="3500" dirty="0">
                <a:solidFill>
                  <a:srgbClr val="202020"/>
                </a:solidFill>
                <a:latin typeface="Roboto Bold"/>
              </a:rPr>
              <a:t> Selenium, </a:t>
            </a:r>
            <a:r>
              <a:rPr lang="en-US" sz="3500" dirty="0" err="1">
                <a:solidFill>
                  <a:srgbClr val="202020"/>
                </a:solidFill>
                <a:latin typeface="Roboto Bold"/>
              </a:rPr>
              <a:t>một</a:t>
            </a:r>
            <a:r>
              <a:rPr lang="en-US" sz="3500" dirty="0">
                <a:solidFill>
                  <a:srgbClr val="202020"/>
                </a:solidFill>
                <a:latin typeface="Roboto Bold"/>
              </a:rPr>
              <a:t> </a:t>
            </a:r>
            <a:r>
              <a:rPr lang="en-US" sz="3500" dirty="0" err="1">
                <a:solidFill>
                  <a:srgbClr val="202020"/>
                </a:solidFill>
                <a:latin typeface="Roboto Bold"/>
              </a:rPr>
              <a:t>công</a:t>
            </a:r>
            <a:r>
              <a:rPr lang="en-US" sz="3500" dirty="0">
                <a:solidFill>
                  <a:srgbClr val="202020"/>
                </a:solidFill>
                <a:latin typeface="Roboto Bold"/>
              </a:rPr>
              <a:t> </a:t>
            </a:r>
            <a:r>
              <a:rPr lang="en-US" sz="3500" dirty="0" err="1">
                <a:solidFill>
                  <a:srgbClr val="202020"/>
                </a:solidFill>
                <a:latin typeface="Roboto Bold"/>
              </a:rPr>
              <a:t>cụ</a:t>
            </a:r>
            <a:r>
              <a:rPr lang="en-US" sz="3500" dirty="0">
                <a:solidFill>
                  <a:srgbClr val="202020"/>
                </a:solidFill>
                <a:latin typeface="Roboto Bold"/>
              </a:rPr>
              <a:t> </a:t>
            </a:r>
            <a:r>
              <a:rPr lang="en-US" sz="3500" dirty="0" err="1">
                <a:solidFill>
                  <a:srgbClr val="202020"/>
                </a:solidFill>
                <a:latin typeface="Roboto Bold"/>
              </a:rPr>
              <a:t>mạnh</a:t>
            </a:r>
            <a:r>
              <a:rPr lang="en-US" sz="3500" dirty="0">
                <a:solidFill>
                  <a:srgbClr val="202020"/>
                </a:solidFill>
                <a:latin typeface="Roboto Bold"/>
              </a:rPr>
              <a:t> </a:t>
            </a:r>
            <a:r>
              <a:rPr lang="en-US" sz="3500" dirty="0" err="1">
                <a:solidFill>
                  <a:srgbClr val="202020"/>
                </a:solidFill>
                <a:latin typeface="Roboto Bold"/>
              </a:rPr>
              <a:t>mẽ</a:t>
            </a:r>
            <a:r>
              <a:rPr lang="en-US" sz="3500" dirty="0">
                <a:solidFill>
                  <a:srgbClr val="202020"/>
                </a:solidFill>
                <a:latin typeface="Roboto Bold"/>
              </a:rPr>
              <a:t> </a:t>
            </a:r>
            <a:r>
              <a:rPr lang="en-US" sz="3500" dirty="0" err="1">
                <a:solidFill>
                  <a:srgbClr val="202020"/>
                </a:solidFill>
                <a:latin typeface="Roboto Bold"/>
              </a:rPr>
              <a:t>cho</a:t>
            </a:r>
            <a:r>
              <a:rPr lang="en-US" sz="3500" dirty="0">
                <a:solidFill>
                  <a:srgbClr val="202020"/>
                </a:solidFill>
                <a:latin typeface="Roboto Bold"/>
              </a:rPr>
              <a:t> </a:t>
            </a:r>
            <a:r>
              <a:rPr lang="en-US" sz="3500" dirty="0" err="1">
                <a:solidFill>
                  <a:srgbClr val="202020"/>
                </a:solidFill>
                <a:latin typeface="Roboto Bold"/>
              </a:rPr>
              <a:t>việc</a:t>
            </a:r>
            <a:r>
              <a:rPr lang="en-US" sz="3500" dirty="0">
                <a:solidFill>
                  <a:srgbClr val="202020"/>
                </a:solidFill>
                <a:latin typeface="Roboto Bold"/>
              </a:rPr>
              <a:t> </a:t>
            </a:r>
            <a:r>
              <a:rPr lang="en-US" sz="3500" dirty="0" err="1">
                <a:solidFill>
                  <a:srgbClr val="202020"/>
                </a:solidFill>
                <a:latin typeface="Roboto Bold"/>
              </a:rPr>
              <a:t>tự</a:t>
            </a:r>
            <a:r>
              <a:rPr lang="en-US" sz="3500" dirty="0">
                <a:solidFill>
                  <a:srgbClr val="202020"/>
                </a:solidFill>
                <a:latin typeface="Roboto Bold"/>
              </a:rPr>
              <a:t> </a:t>
            </a:r>
            <a:r>
              <a:rPr lang="en-US" sz="3500" dirty="0" err="1">
                <a:solidFill>
                  <a:srgbClr val="202020"/>
                </a:solidFill>
                <a:latin typeface="Roboto Bold"/>
              </a:rPr>
              <a:t>động</a:t>
            </a:r>
            <a:r>
              <a:rPr lang="en-US" sz="3500" dirty="0">
                <a:solidFill>
                  <a:srgbClr val="202020"/>
                </a:solidFill>
                <a:latin typeface="Roboto Bold"/>
              </a:rPr>
              <a:t> </a:t>
            </a:r>
            <a:r>
              <a:rPr lang="en-US" sz="3500" dirty="0" err="1">
                <a:solidFill>
                  <a:srgbClr val="202020"/>
                </a:solidFill>
                <a:latin typeface="Roboto Bold"/>
              </a:rPr>
              <a:t>hóa</a:t>
            </a:r>
            <a:r>
              <a:rPr lang="en-US" sz="3500" dirty="0">
                <a:solidFill>
                  <a:srgbClr val="202020"/>
                </a:solidFill>
                <a:latin typeface="Roboto Bold"/>
              </a:rPr>
              <a:t> </a:t>
            </a:r>
            <a:r>
              <a:rPr lang="en-US" sz="3500" dirty="0" err="1">
                <a:solidFill>
                  <a:srgbClr val="202020"/>
                </a:solidFill>
                <a:latin typeface="Roboto Bold"/>
              </a:rPr>
              <a:t>trình</a:t>
            </a:r>
            <a:r>
              <a:rPr lang="en-US" sz="3500" dirty="0">
                <a:solidFill>
                  <a:srgbClr val="202020"/>
                </a:solidFill>
                <a:latin typeface="Roboto Bold"/>
              </a:rPr>
              <a:t> </a:t>
            </a:r>
            <a:r>
              <a:rPr lang="en-US" sz="3500" dirty="0" err="1">
                <a:solidFill>
                  <a:srgbClr val="202020"/>
                </a:solidFill>
                <a:latin typeface="Roboto Bold"/>
              </a:rPr>
              <a:t>duyệt</a:t>
            </a:r>
            <a:r>
              <a:rPr lang="en-US" sz="3500" dirty="0">
                <a:solidFill>
                  <a:srgbClr val="202020"/>
                </a:solidFill>
                <a:latin typeface="Roboto Bold"/>
              </a:rPr>
              <a:t> web </a:t>
            </a:r>
            <a:r>
              <a:rPr lang="en-US" sz="3500" dirty="0" err="1">
                <a:solidFill>
                  <a:srgbClr val="202020"/>
                </a:solidFill>
                <a:latin typeface="Roboto Bold"/>
              </a:rPr>
              <a:t>để</a:t>
            </a:r>
            <a:r>
              <a:rPr lang="en-US" sz="3500" dirty="0">
                <a:solidFill>
                  <a:srgbClr val="202020"/>
                </a:solidFill>
                <a:latin typeface="Roboto Bold"/>
              </a:rPr>
              <a:t> </a:t>
            </a:r>
            <a:r>
              <a:rPr lang="en-US" sz="3500" dirty="0" err="1">
                <a:solidFill>
                  <a:srgbClr val="202020"/>
                </a:solidFill>
                <a:latin typeface="Roboto Bold"/>
              </a:rPr>
              <a:t>tiến</a:t>
            </a:r>
            <a:r>
              <a:rPr lang="en-US" sz="3500" dirty="0">
                <a:solidFill>
                  <a:srgbClr val="202020"/>
                </a:solidFill>
                <a:latin typeface="Roboto Bold"/>
              </a:rPr>
              <a:t> </a:t>
            </a:r>
            <a:r>
              <a:rPr lang="en-US" sz="3500" dirty="0" err="1">
                <a:solidFill>
                  <a:srgbClr val="202020"/>
                </a:solidFill>
                <a:latin typeface="Roboto Bold"/>
              </a:rPr>
              <a:t>hành</a:t>
            </a:r>
            <a:r>
              <a:rPr lang="en-US" sz="3500" dirty="0">
                <a:solidFill>
                  <a:srgbClr val="202020"/>
                </a:solidFill>
                <a:latin typeface="Roboto Bold"/>
              </a:rPr>
              <a:t> </a:t>
            </a:r>
            <a:r>
              <a:rPr lang="en-US" sz="3500" dirty="0" err="1">
                <a:solidFill>
                  <a:srgbClr val="202020"/>
                </a:solidFill>
                <a:latin typeface="Roboto Bold"/>
              </a:rPr>
              <a:t>thu</a:t>
            </a:r>
            <a:r>
              <a:rPr lang="en-US" sz="3500" dirty="0">
                <a:solidFill>
                  <a:srgbClr val="202020"/>
                </a:solidFill>
                <a:latin typeface="Roboto Bold"/>
              </a:rPr>
              <a:t> </a:t>
            </a:r>
            <a:r>
              <a:rPr lang="en-US" sz="3500" dirty="0" err="1">
                <a:solidFill>
                  <a:srgbClr val="202020"/>
                </a:solidFill>
                <a:latin typeface="Roboto Bold"/>
              </a:rPr>
              <a:t>thập</a:t>
            </a:r>
            <a:r>
              <a:rPr lang="en-US" sz="3500" dirty="0">
                <a:solidFill>
                  <a:srgbClr val="202020"/>
                </a:solidFill>
                <a:latin typeface="Roboto Bold"/>
              </a:rPr>
              <a:t> </a:t>
            </a:r>
            <a:r>
              <a:rPr lang="en-US" sz="3500" dirty="0" err="1">
                <a:solidFill>
                  <a:srgbClr val="202020"/>
                </a:solidFill>
                <a:latin typeface="Roboto Bold"/>
              </a:rPr>
              <a:t>dữ</a:t>
            </a:r>
            <a:r>
              <a:rPr lang="en-US" sz="3500" dirty="0">
                <a:solidFill>
                  <a:srgbClr val="202020"/>
                </a:solidFill>
                <a:latin typeface="Roboto Bold"/>
              </a:rPr>
              <a:t> </a:t>
            </a:r>
            <a:r>
              <a:rPr lang="en-US" sz="3500" dirty="0" err="1">
                <a:solidFill>
                  <a:srgbClr val="202020"/>
                </a:solidFill>
                <a:latin typeface="Roboto Bold"/>
              </a:rPr>
              <a:t>liệu</a:t>
            </a:r>
            <a:r>
              <a:rPr lang="en-US" sz="3500" dirty="0">
                <a:solidFill>
                  <a:srgbClr val="202020"/>
                </a:solidFill>
                <a:latin typeface="Roboto Bold"/>
              </a:rPr>
              <a:t> </a:t>
            </a:r>
            <a:r>
              <a:rPr lang="en-US" sz="3500" dirty="0" err="1">
                <a:solidFill>
                  <a:srgbClr val="202020"/>
                </a:solidFill>
                <a:latin typeface="Roboto Bold"/>
              </a:rPr>
              <a:t>về</a:t>
            </a:r>
            <a:r>
              <a:rPr lang="en-US" sz="3500" dirty="0">
                <a:solidFill>
                  <a:srgbClr val="202020"/>
                </a:solidFill>
                <a:latin typeface="Roboto Bold"/>
              </a:rPr>
              <a:t> </a:t>
            </a:r>
            <a:r>
              <a:rPr lang="en-US" sz="3500" dirty="0" err="1">
                <a:solidFill>
                  <a:srgbClr val="202020"/>
                </a:solidFill>
                <a:latin typeface="Roboto Bold"/>
              </a:rPr>
              <a:t>giá</a:t>
            </a:r>
            <a:r>
              <a:rPr lang="en-US" sz="3500" dirty="0">
                <a:solidFill>
                  <a:srgbClr val="202020"/>
                </a:solidFill>
                <a:latin typeface="Roboto Bold"/>
              </a:rPr>
              <a:t> </a:t>
            </a:r>
            <a:r>
              <a:rPr lang="en-US" sz="3500" dirty="0" err="1">
                <a:solidFill>
                  <a:srgbClr val="202020"/>
                </a:solidFill>
                <a:latin typeface="Roboto Bold"/>
              </a:rPr>
              <a:t>xe</a:t>
            </a:r>
            <a:r>
              <a:rPr lang="en-US" sz="3500" dirty="0">
                <a:solidFill>
                  <a:srgbClr val="202020"/>
                </a:solidFill>
                <a:latin typeface="Roboto Bold"/>
              </a:rPr>
              <a:t> </a:t>
            </a:r>
            <a:r>
              <a:rPr lang="en-US" sz="3500" dirty="0" err="1">
                <a:solidFill>
                  <a:srgbClr val="202020"/>
                </a:solidFill>
                <a:latin typeface="Roboto Bold"/>
              </a:rPr>
              <a:t>máy</a:t>
            </a:r>
            <a:r>
              <a:rPr lang="en-US" sz="3500" dirty="0">
                <a:solidFill>
                  <a:srgbClr val="202020"/>
                </a:solidFill>
                <a:latin typeface="Roboto Bold"/>
              </a:rPr>
              <a:t> </a:t>
            </a:r>
            <a:r>
              <a:rPr lang="en-US" sz="3500" dirty="0" err="1">
                <a:solidFill>
                  <a:srgbClr val="202020"/>
                </a:solidFill>
                <a:latin typeface="Roboto Bold"/>
              </a:rPr>
              <a:t>cũ</a:t>
            </a:r>
            <a:r>
              <a:rPr lang="en-US" sz="3500" dirty="0">
                <a:solidFill>
                  <a:srgbClr val="202020"/>
                </a:solidFill>
                <a:latin typeface="Roboto Bold"/>
              </a:rPr>
              <a:t> </a:t>
            </a:r>
            <a:r>
              <a:rPr lang="en-US" sz="3500" dirty="0" err="1">
                <a:solidFill>
                  <a:srgbClr val="202020"/>
                </a:solidFill>
                <a:latin typeface="Roboto Bold"/>
              </a:rPr>
              <a:t>từ</a:t>
            </a:r>
            <a:r>
              <a:rPr lang="en-US" sz="3500" dirty="0">
                <a:solidFill>
                  <a:srgbClr val="202020"/>
                </a:solidFill>
                <a:latin typeface="Roboto Bold"/>
              </a:rPr>
              <a:t> </a:t>
            </a:r>
            <a:r>
              <a:rPr lang="en-US" sz="3500" dirty="0" err="1">
                <a:solidFill>
                  <a:srgbClr val="202020"/>
                </a:solidFill>
                <a:latin typeface="Roboto Bold"/>
              </a:rPr>
              <a:t>trang</a:t>
            </a:r>
            <a:r>
              <a:rPr lang="en-US" sz="3500" dirty="0">
                <a:solidFill>
                  <a:srgbClr val="202020"/>
                </a:solidFill>
                <a:latin typeface="Roboto Bold"/>
              </a:rPr>
              <a:t> web chotot.vn.</a:t>
            </a:r>
          </a:p>
          <a:p>
            <a:pPr marL="755651" lvl="1" indent="-377825">
              <a:lnSpc>
                <a:spcPts val="6300"/>
              </a:lnSpc>
              <a:buFont typeface="Arial"/>
              <a:buChar char="•"/>
            </a:pPr>
            <a:r>
              <a:rPr lang="en-US" sz="3500" dirty="0" err="1">
                <a:solidFill>
                  <a:srgbClr val="202020"/>
                </a:solidFill>
                <a:latin typeface="Roboto Bold"/>
              </a:rPr>
              <a:t>Chạy</a:t>
            </a:r>
            <a:r>
              <a:rPr lang="en-US" sz="3500" dirty="0">
                <a:solidFill>
                  <a:srgbClr val="202020"/>
                </a:solidFill>
                <a:latin typeface="Roboto Bold"/>
              </a:rPr>
              <a:t> </a:t>
            </a:r>
            <a:r>
              <a:rPr lang="en-US" sz="3500" dirty="0" err="1">
                <a:solidFill>
                  <a:srgbClr val="202020"/>
                </a:solidFill>
                <a:latin typeface="Roboto Bold"/>
              </a:rPr>
              <a:t>mã</a:t>
            </a:r>
            <a:r>
              <a:rPr lang="en-US" sz="3500" dirty="0">
                <a:solidFill>
                  <a:srgbClr val="202020"/>
                </a:solidFill>
                <a:latin typeface="Roboto Bold"/>
              </a:rPr>
              <a:t> Selenium </a:t>
            </a:r>
            <a:r>
              <a:rPr lang="en-US" sz="3500" dirty="0" err="1">
                <a:solidFill>
                  <a:srgbClr val="202020"/>
                </a:solidFill>
                <a:latin typeface="Roboto Bold"/>
              </a:rPr>
              <a:t>trên</a:t>
            </a:r>
            <a:r>
              <a:rPr lang="en-US" sz="3500" dirty="0">
                <a:solidFill>
                  <a:srgbClr val="202020"/>
                </a:solidFill>
                <a:latin typeface="Roboto Bold"/>
              </a:rPr>
              <a:t> Google </a:t>
            </a:r>
            <a:r>
              <a:rPr lang="en-US" sz="3500" dirty="0" err="1">
                <a:solidFill>
                  <a:srgbClr val="202020"/>
                </a:solidFill>
                <a:latin typeface="Roboto Bold"/>
              </a:rPr>
              <a:t>Colab</a:t>
            </a:r>
            <a:r>
              <a:rPr lang="en-US" sz="3500" dirty="0">
                <a:solidFill>
                  <a:srgbClr val="202020"/>
                </a:solidFill>
                <a:latin typeface="Roboto Bold"/>
              </a:rPr>
              <a:t>, </a:t>
            </a:r>
            <a:r>
              <a:rPr lang="en-US" sz="3500" dirty="0" err="1">
                <a:solidFill>
                  <a:srgbClr val="202020"/>
                </a:solidFill>
                <a:latin typeface="Roboto Bold"/>
              </a:rPr>
              <a:t>một</a:t>
            </a:r>
            <a:r>
              <a:rPr lang="en-US" sz="3500" dirty="0">
                <a:solidFill>
                  <a:srgbClr val="202020"/>
                </a:solidFill>
                <a:latin typeface="Roboto Bold"/>
              </a:rPr>
              <a:t> </a:t>
            </a:r>
            <a:r>
              <a:rPr lang="en-US" sz="3500" dirty="0" err="1">
                <a:solidFill>
                  <a:srgbClr val="202020"/>
                </a:solidFill>
                <a:latin typeface="Roboto Bold"/>
              </a:rPr>
              <a:t>môi</a:t>
            </a:r>
            <a:r>
              <a:rPr lang="en-US" sz="3500" dirty="0">
                <a:solidFill>
                  <a:srgbClr val="202020"/>
                </a:solidFill>
                <a:latin typeface="Roboto Bold"/>
              </a:rPr>
              <a:t> </a:t>
            </a:r>
            <a:r>
              <a:rPr lang="en-US" sz="3500" dirty="0" err="1">
                <a:solidFill>
                  <a:srgbClr val="202020"/>
                </a:solidFill>
                <a:latin typeface="Roboto Bold"/>
              </a:rPr>
              <a:t>trường</a:t>
            </a:r>
            <a:r>
              <a:rPr lang="en-US" sz="3500" dirty="0">
                <a:solidFill>
                  <a:srgbClr val="202020"/>
                </a:solidFill>
                <a:latin typeface="Roboto Bold"/>
              </a:rPr>
              <a:t> </a:t>
            </a:r>
            <a:r>
              <a:rPr lang="en-US" sz="3500" dirty="0" err="1">
                <a:solidFill>
                  <a:srgbClr val="202020"/>
                </a:solidFill>
                <a:latin typeface="Roboto Bold"/>
              </a:rPr>
              <a:t>Jupyter</a:t>
            </a:r>
            <a:r>
              <a:rPr lang="en-US" sz="3500" dirty="0">
                <a:solidFill>
                  <a:srgbClr val="202020"/>
                </a:solidFill>
                <a:latin typeface="Roboto Bold"/>
              </a:rPr>
              <a:t> notebook </a:t>
            </a:r>
            <a:r>
              <a:rPr lang="en-US" sz="3500" dirty="0" err="1">
                <a:solidFill>
                  <a:srgbClr val="202020"/>
                </a:solidFill>
                <a:latin typeface="Roboto Bold"/>
              </a:rPr>
              <a:t>đám</a:t>
            </a:r>
            <a:r>
              <a:rPr lang="en-US" sz="3500" dirty="0">
                <a:solidFill>
                  <a:srgbClr val="202020"/>
                </a:solidFill>
                <a:latin typeface="Roboto Bold"/>
              </a:rPr>
              <a:t> </a:t>
            </a:r>
            <a:r>
              <a:rPr lang="en-US" sz="3500" dirty="0" err="1">
                <a:solidFill>
                  <a:srgbClr val="202020"/>
                </a:solidFill>
                <a:latin typeface="Roboto Bold"/>
              </a:rPr>
              <a:t>mây</a:t>
            </a:r>
            <a:r>
              <a:rPr lang="en-US" sz="3500" dirty="0">
                <a:solidFill>
                  <a:srgbClr val="202020"/>
                </a:solidFill>
                <a:latin typeface="Roboto Bold"/>
              </a:rPr>
              <a:t> </a:t>
            </a:r>
            <a:r>
              <a:rPr lang="en-US" sz="3500" dirty="0" err="1">
                <a:solidFill>
                  <a:srgbClr val="202020"/>
                </a:solidFill>
                <a:latin typeface="Roboto Bold"/>
              </a:rPr>
              <a:t>miễn</a:t>
            </a:r>
            <a:r>
              <a:rPr lang="en-US" sz="3500" dirty="0">
                <a:solidFill>
                  <a:srgbClr val="202020"/>
                </a:solidFill>
                <a:latin typeface="Roboto Bold"/>
              </a:rPr>
              <a:t> </a:t>
            </a:r>
            <a:r>
              <a:rPr lang="en-US" sz="3500" dirty="0" err="1">
                <a:solidFill>
                  <a:srgbClr val="202020"/>
                </a:solidFill>
                <a:latin typeface="Roboto Bold"/>
              </a:rPr>
              <a:t>phí</a:t>
            </a:r>
            <a:r>
              <a:rPr lang="en-US" sz="3500" dirty="0">
                <a:solidFill>
                  <a:srgbClr val="202020"/>
                </a:solidFill>
                <a:latin typeface="Roboto Bold"/>
              </a:rPr>
              <a:t> </a:t>
            </a:r>
            <a:r>
              <a:rPr lang="en-US" sz="3500" dirty="0" err="1">
                <a:solidFill>
                  <a:srgbClr val="202020"/>
                </a:solidFill>
                <a:latin typeface="Roboto Bold"/>
              </a:rPr>
              <a:t>được</a:t>
            </a:r>
            <a:r>
              <a:rPr lang="en-US" sz="3500" dirty="0">
                <a:solidFill>
                  <a:srgbClr val="202020"/>
                </a:solidFill>
                <a:latin typeface="Roboto Bold"/>
              </a:rPr>
              <a:t> </a:t>
            </a:r>
            <a:r>
              <a:rPr lang="en-US" sz="3500" dirty="0" err="1">
                <a:solidFill>
                  <a:srgbClr val="202020"/>
                </a:solidFill>
                <a:latin typeface="Roboto Bold"/>
              </a:rPr>
              <a:t>cung</a:t>
            </a:r>
            <a:r>
              <a:rPr lang="en-US" sz="3500" dirty="0">
                <a:solidFill>
                  <a:srgbClr val="202020"/>
                </a:solidFill>
                <a:latin typeface="Roboto Bold"/>
              </a:rPr>
              <a:t> </a:t>
            </a:r>
            <a:r>
              <a:rPr lang="en-US" sz="3500" dirty="0" err="1">
                <a:solidFill>
                  <a:srgbClr val="202020"/>
                </a:solidFill>
                <a:latin typeface="Roboto Bold"/>
              </a:rPr>
              <a:t>cấp</a:t>
            </a:r>
            <a:r>
              <a:rPr lang="en-US" sz="3500" dirty="0">
                <a:solidFill>
                  <a:srgbClr val="202020"/>
                </a:solidFill>
                <a:latin typeface="Roboto Bold"/>
              </a:rPr>
              <a:t> </a:t>
            </a:r>
            <a:r>
              <a:rPr lang="en-US" sz="3500" dirty="0" err="1">
                <a:solidFill>
                  <a:srgbClr val="202020"/>
                </a:solidFill>
                <a:latin typeface="Roboto Bold"/>
              </a:rPr>
              <a:t>bởi</a:t>
            </a:r>
            <a:r>
              <a:rPr lang="en-US" sz="3500" dirty="0">
                <a:solidFill>
                  <a:srgbClr val="202020"/>
                </a:solidFill>
                <a:latin typeface="Roboto Bold"/>
              </a:rPr>
              <a:t> Google.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rot="-10800000">
            <a:off x="0" y="6420170"/>
            <a:ext cx="18389250" cy="5676260"/>
          </a:xfrm>
          <a:custGeom>
            <a:avLst/>
            <a:gdLst/>
            <a:ahLst/>
            <a:cxnLst/>
            <a:rect l="l" t="t" r="r" b="b"/>
            <a:pathLst>
              <a:path w="18389250" h="5676260">
                <a:moveTo>
                  <a:pt x="0" y="0"/>
                </a:moveTo>
                <a:lnTo>
                  <a:pt x="18389250" y="0"/>
                </a:lnTo>
                <a:lnTo>
                  <a:pt x="18389250" y="5676260"/>
                </a:lnTo>
                <a:lnTo>
                  <a:pt x="0" y="5676260"/>
                </a:lnTo>
                <a:lnTo>
                  <a:pt x="0" y="0"/>
                </a:lnTo>
                <a:close/>
              </a:path>
            </a:pathLst>
          </a:custGeom>
          <a:blipFill>
            <a:blip r:embed="rId3"/>
            <a:stretch>
              <a:fillRect t="-218433"/>
            </a:stretch>
          </a:blipFill>
        </p:spPr>
      </p:sp>
      <p:sp>
        <p:nvSpPr>
          <p:cNvPr id="4" name="Freeform 4"/>
          <p:cNvSpPr/>
          <p:nvPr/>
        </p:nvSpPr>
        <p:spPr>
          <a:xfrm>
            <a:off x="567323" y="8003432"/>
            <a:ext cx="17605613" cy="1254868"/>
          </a:xfrm>
          <a:custGeom>
            <a:avLst/>
            <a:gdLst/>
            <a:ahLst/>
            <a:cxnLst/>
            <a:rect l="l" t="t" r="r" b="b"/>
            <a:pathLst>
              <a:path w="17605613" h="1254868">
                <a:moveTo>
                  <a:pt x="0" y="0"/>
                </a:moveTo>
                <a:lnTo>
                  <a:pt x="17605613" y="0"/>
                </a:lnTo>
                <a:lnTo>
                  <a:pt x="17605613" y="1254868"/>
                </a:lnTo>
                <a:lnTo>
                  <a:pt x="0" y="1254868"/>
                </a:lnTo>
                <a:lnTo>
                  <a:pt x="0" y="0"/>
                </a:lnTo>
                <a:close/>
              </a:path>
            </a:pathLst>
          </a:custGeom>
          <a:blipFill>
            <a:blip r:embed="rId4"/>
            <a:stretch>
              <a:fillRect/>
            </a:stretch>
          </a:blipFill>
        </p:spPr>
      </p:sp>
      <p:sp>
        <p:nvSpPr>
          <p:cNvPr id="5" name="TextBox 5"/>
          <p:cNvSpPr txBox="1"/>
          <p:nvPr/>
        </p:nvSpPr>
        <p:spPr>
          <a:xfrm>
            <a:off x="2133837" y="789699"/>
            <a:ext cx="14472584" cy="1013460"/>
          </a:xfrm>
          <a:prstGeom prst="rect">
            <a:avLst/>
          </a:prstGeom>
        </p:spPr>
        <p:txBody>
          <a:bodyPr lIns="0" tIns="0" rIns="0" bIns="0" rtlCol="0" anchor="t">
            <a:spAutoFit/>
          </a:bodyPr>
          <a:lstStyle/>
          <a:p>
            <a:pPr algn="ctr">
              <a:lnSpc>
                <a:spcPts val="7769"/>
              </a:lnSpc>
            </a:pPr>
            <a:r>
              <a:rPr lang="en-US" sz="6999">
                <a:solidFill>
                  <a:srgbClr val="202020"/>
                </a:solidFill>
                <a:latin typeface="Roboto Bold"/>
              </a:rPr>
              <a:t>PHƯƠNG PHÁP PHÂN TÍCH </a:t>
            </a:r>
          </a:p>
        </p:txBody>
      </p:sp>
      <p:sp>
        <p:nvSpPr>
          <p:cNvPr id="6" name="TextBox 6"/>
          <p:cNvSpPr txBox="1"/>
          <p:nvPr/>
        </p:nvSpPr>
        <p:spPr>
          <a:xfrm>
            <a:off x="7524929" y="9476349"/>
            <a:ext cx="2938801" cy="647700"/>
          </a:xfrm>
          <a:prstGeom prst="rect">
            <a:avLst/>
          </a:prstGeom>
        </p:spPr>
        <p:txBody>
          <a:bodyPr lIns="0" tIns="0" rIns="0" bIns="0" rtlCol="0" anchor="t">
            <a:spAutoFit/>
          </a:bodyPr>
          <a:lstStyle/>
          <a:p>
            <a:pPr algn="ctr">
              <a:lnSpc>
                <a:spcPts val="5400"/>
              </a:lnSpc>
              <a:spcBef>
                <a:spcPct val="0"/>
              </a:spcBef>
            </a:pPr>
            <a:r>
              <a:rPr lang="en-US" sz="3000">
                <a:solidFill>
                  <a:srgbClr val="202020">
                    <a:alpha val="65882"/>
                  </a:srgbClr>
                </a:solidFill>
                <a:latin typeface="Roboto Bold Italics"/>
              </a:rPr>
              <a:t>Quy trình PTDL</a:t>
            </a:r>
          </a:p>
        </p:txBody>
      </p:sp>
      <p:sp>
        <p:nvSpPr>
          <p:cNvPr id="7" name="TextBox 7"/>
          <p:cNvSpPr txBox="1"/>
          <p:nvPr/>
        </p:nvSpPr>
        <p:spPr>
          <a:xfrm>
            <a:off x="2133837" y="2111712"/>
            <a:ext cx="15033781" cy="4752975"/>
          </a:xfrm>
          <a:prstGeom prst="rect">
            <a:avLst/>
          </a:prstGeom>
        </p:spPr>
        <p:txBody>
          <a:bodyPr lIns="0" tIns="0" rIns="0" bIns="0" rtlCol="0" anchor="t">
            <a:spAutoFit/>
          </a:bodyPr>
          <a:lstStyle/>
          <a:p>
            <a:pPr marL="755651" lvl="1" indent="-377825">
              <a:lnSpc>
                <a:spcPts val="6300"/>
              </a:lnSpc>
              <a:buFont typeface="Arial"/>
              <a:buChar char="•"/>
            </a:pPr>
            <a:r>
              <a:rPr lang="en-US" sz="3500" dirty="0" err="1">
                <a:solidFill>
                  <a:srgbClr val="202020"/>
                </a:solidFill>
                <a:latin typeface="Roboto Bold"/>
              </a:rPr>
              <a:t>Xác</a:t>
            </a:r>
            <a:r>
              <a:rPr lang="en-US" sz="3500" dirty="0">
                <a:solidFill>
                  <a:srgbClr val="202020"/>
                </a:solidFill>
                <a:latin typeface="Roboto Bold"/>
              </a:rPr>
              <a:t> </a:t>
            </a:r>
            <a:r>
              <a:rPr lang="en-US" sz="3500" dirty="0" err="1">
                <a:solidFill>
                  <a:srgbClr val="202020"/>
                </a:solidFill>
                <a:latin typeface="Roboto Bold"/>
              </a:rPr>
              <a:t>định</a:t>
            </a:r>
            <a:r>
              <a:rPr lang="en-US" sz="3500" dirty="0">
                <a:solidFill>
                  <a:srgbClr val="202020"/>
                </a:solidFill>
                <a:latin typeface="Roboto Bold"/>
              </a:rPr>
              <a:t> </a:t>
            </a:r>
            <a:r>
              <a:rPr lang="en-US" sz="3500" dirty="0" err="1">
                <a:solidFill>
                  <a:srgbClr val="202020"/>
                </a:solidFill>
                <a:latin typeface="Roboto Bold"/>
              </a:rPr>
              <a:t>vấn</a:t>
            </a:r>
            <a:r>
              <a:rPr lang="en-US" sz="3500" dirty="0">
                <a:solidFill>
                  <a:srgbClr val="202020"/>
                </a:solidFill>
                <a:latin typeface="Roboto Bold"/>
              </a:rPr>
              <a:t> </a:t>
            </a:r>
            <a:r>
              <a:rPr lang="en-US" sz="3500" dirty="0" err="1">
                <a:solidFill>
                  <a:srgbClr val="202020"/>
                </a:solidFill>
                <a:latin typeface="Roboto Bold"/>
              </a:rPr>
              <a:t>đề</a:t>
            </a:r>
            <a:r>
              <a:rPr lang="en-US" sz="3500" dirty="0">
                <a:solidFill>
                  <a:srgbClr val="202020"/>
                </a:solidFill>
                <a:latin typeface="Roboto Bold"/>
              </a:rPr>
              <a:t> </a:t>
            </a:r>
            <a:r>
              <a:rPr lang="en-US" sz="3500" dirty="0" err="1">
                <a:solidFill>
                  <a:srgbClr val="202020"/>
                </a:solidFill>
                <a:latin typeface="Roboto Bold"/>
              </a:rPr>
              <a:t>nghiên</a:t>
            </a:r>
            <a:r>
              <a:rPr lang="en-US" sz="3500" dirty="0">
                <a:solidFill>
                  <a:srgbClr val="202020"/>
                </a:solidFill>
                <a:latin typeface="Roboto Bold"/>
              </a:rPr>
              <a:t> </a:t>
            </a:r>
            <a:r>
              <a:rPr lang="en-US" sz="3500" dirty="0" err="1">
                <a:solidFill>
                  <a:srgbClr val="202020"/>
                </a:solidFill>
                <a:latin typeface="Roboto Bold"/>
              </a:rPr>
              <a:t>cứu</a:t>
            </a:r>
            <a:r>
              <a:rPr lang="en-US" sz="3500" dirty="0">
                <a:solidFill>
                  <a:srgbClr val="202020"/>
                </a:solidFill>
                <a:latin typeface="Roboto Bold"/>
              </a:rPr>
              <a:t> : </a:t>
            </a:r>
            <a:r>
              <a:rPr lang="en-US" sz="3500" dirty="0" err="1">
                <a:solidFill>
                  <a:srgbClr val="202020"/>
                </a:solidFill>
                <a:latin typeface="Roboto Bold"/>
              </a:rPr>
              <a:t>Tập</a:t>
            </a:r>
            <a:r>
              <a:rPr lang="en-US" sz="3500" dirty="0">
                <a:solidFill>
                  <a:srgbClr val="202020"/>
                </a:solidFill>
                <a:latin typeface="Roboto Bold"/>
              </a:rPr>
              <a:t> </a:t>
            </a:r>
            <a:r>
              <a:rPr lang="en-US" sz="3500" dirty="0" err="1">
                <a:solidFill>
                  <a:srgbClr val="202020"/>
                </a:solidFill>
                <a:latin typeface="Roboto Bold"/>
              </a:rPr>
              <a:t>trung</a:t>
            </a:r>
            <a:r>
              <a:rPr lang="en-US" sz="3500" dirty="0">
                <a:solidFill>
                  <a:srgbClr val="202020"/>
                </a:solidFill>
                <a:latin typeface="Roboto Bold"/>
              </a:rPr>
              <a:t> </a:t>
            </a:r>
            <a:r>
              <a:rPr lang="en-US" sz="3500" dirty="0" err="1">
                <a:solidFill>
                  <a:srgbClr val="202020"/>
                </a:solidFill>
                <a:latin typeface="Roboto Bold"/>
              </a:rPr>
              <a:t>vào</a:t>
            </a:r>
            <a:r>
              <a:rPr lang="en-US" sz="3500" dirty="0">
                <a:solidFill>
                  <a:srgbClr val="202020"/>
                </a:solidFill>
                <a:latin typeface="Roboto Bold"/>
              </a:rPr>
              <a:t> </a:t>
            </a:r>
            <a:r>
              <a:rPr lang="en-US" sz="3500" dirty="0" err="1">
                <a:solidFill>
                  <a:srgbClr val="202020"/>
                </a:solidFill>
                <a:latin typeface="Roboto Bold"/>
              </a:rPr>
              <a:t>việc</a:t>
            </a:r>
            <a:r>
              <a:rPr lang="en-US" sz="3500" dirty="0">
                <a:solidFill>
                  <a:srgbClr val="202020"/>
                </a:solidFill>
                <a:latin typeface="Roboto Bold"/>
              </a:rPr>
              <a:t> </a:t>
            </a:r>
            <a:r>
              <a:rPr lang="en-US" sz="3500" dirty="0" err="1">
                <a:solidFill>
                  <a:srgbClr val="202020"/>
                </a:solidFill>
                <a:latin typeface="Roboto Bold"/>
              </a:rPr>
              <a:t>phân</a:t>
            </a:r>
            <a:r>
              <a:rPr lang="en-US" sz="3500" dirty="0">
                <a:solidFill>
                  <a:srgbClr val="202020"/>
                </a:solidFill>
                <a:latin typeface="Roboto Bold"/>
              </a:rPr>
              <a:t> </a:t>
            </a:r>
            <a:r>
              <a:rPr lang="en-US" sz="3500" dirty="0" err="1">
                <a:solidFill>
                  <a:srgbClr val="202020"/>
                </a:solidFill>
                <a:latin typeface="Roboto Bold"/>
              </a:rPr>
              <a:t>tích</a:t>
            </a:r>
            <a:r>
              <a:rPr lang="en-US" sz="3500" dirty="0">
                <a:solidFill>
                  <a:srgbClr val="202020"/>
                </a:solidFill>
                <a:latin typeface="Roboto Bold"/>
              </a:rPr>
              <a:t> </a:t>
            </a:r>
            <a:r>
              <a:rPr lang="en-US" sz="3500" dirty="0" err="1">
                <a:solidFill>
                  <a:srgbClr val="202020"/>
                </a:solidFill>
                <a:latin typeface="Roboto Bold"/>
              </a:rPr>
              <a:t>giá</a:t>
            </a:r>
            <a:r>
              <a:rPr lang="en-US" sz="3500" dirty="0">
                <a:solidFill>
                  <a:srgbClr val="202020"/>
                </a:solidFill>
                <a:latin typeface="Roboto Bold"/>
              </a:rPr>
              <a:t> </a:t>
            </a:r>
            <a:r>
              <a:rPr lang="en-US" sz="3500" dirty="0" err="1">
                <a:solidFill>
                  <a:srgbClr val="202020"/>
                </a:solidFill>
                <a:latin typeface="Roboto Bold"/>
              </a:rPr>
              <a:t>xe</a:t>
            </a:r>
            <a:r>
              <a:rPr lang="en-US" sz="3500" dirty="0">
                <a:solidFill>
                  <a:srgbClr val="202020"/>
                </a:solidFill>
                <a:latin typeface="Roboto Bold"/>
              </a:rPr>
              <a:t> </a:t>
            </a:r>
            <a:r>
              <a:rPr lang="en-US" sz="3500" dirty="0" err="1">
                <a:solidFill>
                  <a:srgbClr val="202020"/>
                </a:solidFill>
                <a:latin typeface="Roboto Bold"/>
              </a:rPr>
              <a:t>máy</a:t>
            </a:r>
            <a:r>
              <a:rPr lang="en-US" sz="3500" dirty="0">
                <a:solidFill>
                  <a:srgbClr val="202020"/>
                </a:solidFill>
                <a:latin typeface="Roboto Bold"/>
              </a:rPr>
              <a:t> </a:t>
            </a:r>
            <a:r>
              <a:rPr lang="en-US" sz="3500" dirty="0" err="1">
                <a:solidFill>
                  <a:srgbClr val="202020"/>
                </a:solidFill>
                <a:latin typeface="Roboto Bold"/>
              </a:rPr>
              <a:t>cũ</a:t>
            </a:r>
            <a:r>
              <a:rPr lang="en-US" sz="3500" dirty="0">
                <a:solidFill>
                  <a:srgbClr val="202020"/>
                </a:solidFill>
                <a:latin typeface="Roboto Bold"/>
              </a:rPr>
              <a:t> </a:t>
            </a:r>
            <a:r>
              <a:rPr lang="en-US" sz="3500" dirty="0" err="1">
                <a:solidFill>
                  <a:srgbClr val="202020"/>
                </a:solidFill>
                <a:latin typeface="Roboto Bold"/>
              </a:rPr>
              <a:t>trên</a:t>
            </a:r>
            <a:r>
              <a:rPr lang="en-US" sz="3500" dirty="0">
                <a:solidFill>
                  <a:srgbClr val="202020"/>
                </a:solidFill>
                <a:latin typeface="Roboto Bold"/>
              </a:rPr>
              <a:t> </a:t>
            </a:r>
            <a:r>
              <a:rPr lang="en-US" sz="3500" dirty="0" err="1">
                <a:solidFill>
                  <a:srgbClr val="202020"/>
                </a:solidFill>
                <a:latin typeface="Roboto Bold"/>
              </a:rPr>
              <a:t>trang</a:t>
            </a:r>
            <a:r>
              <a:rPr lang="en-US" sz="3500" dirty="0">
                <a:solidFill>
                  <a:srgbClr val="202020"/>
                </a:solidFill>
                <a:latin typeface="Roboto Bold"/>
              </a:rPr>
              <a:t> web</a:t>
            </a:r>
          </a:p>
          <a:p>
            <a:pPr marL="755651" lvl="1" indent="-377825">
              <a:lnSpc>
                <a:spcPts val="6300"/>
              </a:lnSpc>
              <a:buFont typeface="Arial"/>
              <a:buChar char="•"/>
            </a:pPr>
            <a:r>
              <a:rPr lang="en-US" sz="3500" dirty="0">
                <a:solidFill>
                  <a:srgbClr val="202020"/>
                </a:solidFill>
                <a:latin typeface="Roboto Bold"/>
              </a:rPr>
              <a:t>Thu </a:t>
            </a:r>
            <a:r>
              <a:rPr lang="en-US" sz="3500" dirty="0" err="1">
                <a:solidFill>
                  <a:srgbClr val="202020"/>
                </a:solidFill>
                <a:latin typeface="Roboto Bold"/>
              </a:rPr>
              <a:t>thập</a:t>
            </a:r>
            <a:r>
              <a:rPr lang="en-US" sz="3500" dirty="0">
                <a:solidFill>
                  <a:srgbClr val="202020"/>
                </a:solidFill>
                <a:latin typeface="Roboto Bold"/>
              </a:rPr>
              <a:t> </a:t>
            </a:r>
            <a:r>
              <a:rPr lang="en-US" sz="3500" dirty="0" err="1">
                <a:solidFill>
                  <a:srgbClr val="202020"/>
                </a:solidFill>
                <a:latin typeface="Roboto Bold"/>
              </a:rPr>
              <a:t>dữ</a:t>
            </a:r>
            <a:r>
              <a:rPr lang="en-US" sz="3500" dirty="0">
                <a:solidFill>
                  <a:srgbClr val="202020"/>
                </a:solidFill>
                <a:latin typeface="Roboto Bold"/>
              </a:rPr>
              <a:t> </a:t>
            </a:r>
            <a:r>
              <a:rPr lang="en-US" sz="3500" dirty="0" err="1">
                <a:solidFill>
                  <a:srgbClr val="202020"/>
                </a:solidFill>
                <a:latin typeface="Roboto Bold"/>
              </a:rPr>
              <a:t>liệu</a:t>
            </a:r>
            <a:r>
              <a:rPr lang="en-US" sz="3500" dirty="0">
                <a:solidFill>
                  <a:srgbClr val="202020"/>
                </a:solidFill>
                <a:latin typeface="Roboto Bold"/>
              </a:rPr>
              <a:t> : </a:t>
            </a:r>
            <a:r>
              <a:rPr lang="en-US" sz="3500" dirty="0" err="1">
                <a:solidFill>
                  <a:srgbClr val="202020"/>
                </a:solidFill>
                <a:latin typeface="Roboto Bold"/>
              </a:rPr>
              <a:t>Điều</a:t>
            </a:r>
            <a:r>
              <a:rPr lang="en-US" sz="3500" dirty="0">
                <a:solidFill>
                  <a:srgbClr val="202020"/>
                </a:solidFill>
                <a:latin typeface="Roboto Bold"/>
              </a:rPr>
              <a:t> </a:t>
            </a:r>
            <a:r>
              <a:rPr lang="en-US" sz="3500" dirty="0" err="1">
                <a:solidFill>
                  <a:srgbClr val="202020"/>
                </a:solidFill>
                <a:latin typeface="Roboto Bold"/>
              </a:rPr>
              <a:t>hướng</a:t>
            </a:r>
            <a:r>
              <a:rPr lang="en-US" sz="3500" dirty="0">
                <a:solidFill>
                  <a:srgbClr val="202020"/>
                </a:solidFill>
                <a:latin typeface="Roboto Bold"/>
              </a:rPr>
              <a:t> =&gt; </a:t>
            </a:r>
            <a:r>
              <a:rPr lang="en-US" sz="3500" dirty="0" err="1">
                <a:solidFill>
                  <a:srgbClr val="202020"/>
                </a:solidFill>
                <a:latin typeface="Roboto Bold"/>
              </a:rPr>
              <a:t>Sử</a:t>
            </a:r>
            <a:r>
              <a:rPr lang="en-US" sz="3500" dirty="0">
                <a:solidFill>
                  <a:srgbClr val="202020"/>
                </a:solidFill>
                <a:latin typeface="Roboto Bold"/>
              </a:rPr>
              <a:t> </a:t>
            </a:r>
            <a:r>
              <a:rPr lang="en-US" sz="3500" dirty="0" err="1">
                <a:solidFill>
                  <a:srgbClr val="202020"/>
                </a:solidFill>
                <a:latin typeface="Roboto Bold"/>
              </a:rPr>
              <a:t>dụng</a:t>
            </a:r>
            <a:r>
              <a:rPr lang="en-US" sz="3500" dirty="0">
                <a:solidFill>
                  <a:srgbClr val="202020"/>
                </a:solidFill>
                <a:latin typeface="Roboto Bold"/>
              </a:rPr>
              <a:t> Selenium =&gt; Thu </a:t>
            </a:r>
            <a:r>
              <a:rPr lang="en-US" sz="3500" dirty="0" err="1">
                <a:solidFill>
                  <a:srgbClr val="202020"/>
                </a:solidFill>
                <a:latin typeface="Roboto Bold"/>
              </a:rPr>
              <a:t>thập</a:t>
            </a:r>
            <a:r>
              <a:rPr lang="en-US" sz="3500" dirty="0">
                <a:solidFill>
                  <a:srgbClr val="202020"/>
                </a:solidFill>
                <a:latin typeface="Roboto Bold"/>
              </a:rPr>
              <a:t> </a:t>
            </a:r>
            <a:r>
              <a:rPr lang="en-US" sz="3500" dirty="0" err="1">
                <a:solidFill>
                  <a:srgbClr val="202020"/>
                </a:solidFill>
                <a:latin typeface="Roboto Bold"/>
              </a:rPr>
              <a:t>dữ</a:t>
            </a:r>
            <a:r>
              <a:rPr lang="en-US" sz="3500" dirty="0">
                <a:solidFill>
                  <a:srgbClr val="202020"/>
                </a:solidFill>
                <a:latin typeface="Roboto Bold"/>
              </a:rPr>
              <a:t> </a:t>
            </a:r>
            <a:r>
              <a:rPr lang="en-US" sz="3500" dirty="0" err="1">
                <a:solidFill>
                  <a:srgbClr val="202020"/>
                </a:solidFill>
                <a:latin typeface="Roboto Bold"/>
              </a:rPr>
              <a:t>liệu</a:t>
            </a:r>
            <a:r>
              <a:rPr lang="en-US" sz="3500" dirty="0">
                <a:solidFill>
                  <a:srgbClr val="202020"/>
                </a:solidFill>
                <a:latin typeface="Roboto Bold"/>
              </a:rPr>
              <a:t> =&gt; </a:t>
            </a:r>
            <a:r>
              <a:rPr lang="en-US" sz="3500" dirty="0" err="1">
                <a:solidFill>
                  <a:srgbClr val="202020"/>
                </a:solidFill>
                <a:latin typeface="Roboto Bold"/>
              </a:rPr>
              <a:t>Lưu</a:t>
            </a:r>
            <a:r>
              <a:rPr lang="en-US" sz="3500" dirty="0">
                <a:solidFill>
                  <a:srgbClr val="202020"/>
                </a:solidFill>
                <a:latin typeface="Roboto Bold"/>
              </a:rPr>
              <a:t> </a:t>
            </a:r>
            <a:r>
              <a:rPr lang="en-US" sz="3500" dirty="0" err="1">
                <a:solidFill>
                  <a:srgbClr val="202020"/>
                </a:solidFill>
                <a:latin typeface="Roboto Bold"/>
              </a:rPr>
              <a:t>trữ</a:t>
            </a:r>
            <a:r>
              <a:rPr lang="en-US" sz="3500" dirty="0">
                <a:solidFill>
                  <a:srgbClr val="202020"/>
                </a:solidFill>
                <a:latin typeface="Roboto Bold"/>
              </a:rPr>
              <a:t>  </a:t>
            </a:r>
          </a:p>
          <a:p>
            <a:pPr marL="755651" lvl="1" indent="-377825">
              <a:lnSpc>
                <a:spcPts val="6300"/>
              </a:lnSpc>
              <a:buFont typeface="Arial"/>
              <a:buChar char="•"/>
            </a:pPr>
            <a:r>
              <a:rPr lang="en-US" sz="3500" dirty="0" err="1">
                <a:solidFill>
                  <a:srgbClr val="202020"/>
                </a:solidFill>
                <a:latin typeface="Roboto Bold"/>
              </a:rPr>
              <a:t>Xư</a:t>
            </a:r>
            <a:r>
              <a:rPr lang="en-US" sz="3500" dirty="0">
                <a:solidFill>
                  <a:srgbClr val="202020"/>
                </a:solidFill>
                <a:latin typeface="Roboto Bold"/>
              </a:rPr>
              <a:t>̉ </a:t>
            </a:r>
            <a:r>
              <a:rPr lang="en-US" sz="3500" dirty="0" err="1">
                <a:solidFill>
                  <a:srgbClr val="202020"/>
                </a:solidFill>
                <a:latin typeface="Roboto Bold"/>
              </a:rPr>
              <a:t>ly</a:t>
            </a:r>
            <a:r>
              <a:rPr lang="en-US" sz="3500" dirty="0">
                <a:solidFill>
                  <a:srgbClr val="202020"/>
                </a:solidFill>
                <a:latin typeface="Roboto Bold"/>
              </a:rPr>
              <a:t>́ </a:t>
            </a:r>
            <a:r>
              <a:rPr lang="en-US" sz="3500" dirty="0" err="1">
                <a:solidFill>
                  <a:srgbClr val="202020"/>
                </a:solidFill>
                <a:latin typeface="Roboto Bold"/>
              </a:rPr>
              <a:t>dư</a:t>
            </a:r>
            <a:r>
              <a:rPr lang="en-US" sz="3500" dirty="0">
                <a:solidFill>
                  <a:srgbClr val="202020"/>
                </a:solidFill>
                <a:latin typeface="Roboto Bold"/>
              </a:rPr>
              <a:t>̃ </a:t>
            </a:r>
            <a:r>
              <a:rPr lang="en-US" sz="3500" dirty="0" err="1">
                <a:solidFill>
                  <a:srgbClr val="202020"/>
                </a:solidFill>
                <a:latin typeface="Roboto Bold"/>
              </a:rPr>
              <a:t>liệu</a:t>
            </a:r>
            <a:r>
              <a:rPr lang="en-US" sz="3500" dirty="0">
                <a:solidFill>
                  <a:srgbClr val="202020"/>
                </a:solidFill>
                <a:latin typeface="Roboto Bold"/>
              </a:rPr>
              <a:t> : </a:t>
            </a:r>
            <a:r>
              <a:rPr lang="en-US" sz="3500" dirty="0" err="1">
                <a:solidFill>
                  <a:srgbClr val="202020"/>
                </a:solidFill>
                <a:latin typeface="Roboto Bold"/>
              </a:rPr>
              <a:t>Chuẩn</a:t>
            </a:r>
            <a:r>
              <a:rPr lang="en-US" sz="3500" dirty="0">
                <a:solidFill>
                  <a:srgbClr val="202020"/>
                </a:solidFill>
                <a:latin typeface="Roboto Bold"/>
              </a:rPr>
              <a:t> </a:t>
            </a:r>
            <a:r>
              <a:rPr lang="en-US" sz="3500" dirty="0" err="1">
                <a:solidFill>
                  <a:srgbClr val="202020"/>
                </a:solidFill>
                <a:latin typeface="Roboto Bold"/>
              </a:rPr>
              <a:t>hóa</a:t>
            </a:r>
            <a:r>
              <a:rPr lang="en-US" sz="3500" dirty="0">
                <a:solidFill>
                  <a:srgbClr val="202020"/>
                </a:solidFill>
                <a:latin typeface="Roboto Bold"/>
              </a:rPr>
              <a:t> </a:t>
            </a:r>
            <a:r>
              <a:rPr lang="en-US" sz="3500" dirty="0" err="1">
                <a:solidFill>
                  <a:srgbClr val="202020"/>
                </a:solidFill>
                <a:latin typeface="Roboto Bold"/>
              </a:rPr>
              <a:t>tên</a:t>
            </a:r>
            <a:r>
              <a:rPr lang="en-US" sz="3500" dirty="0">
                <a:solidFill>
                  <a:srgbClr val="202020"/>
                </a:solidFill>
                <a:latin typeface="Roboto Bold"/>
              </a:rPr>
              <a:t> </a:t>
            </a:r>
            <a:r>
              <a:rPr lang="en-US" sz="3500" dirty="0" err="1">
                <a:solidFill>
                  <a:srgbClr val="202020"/>
                </a:solidFill>
                <a:latin typeface="Roboto Bold"/>
              </a:rPr>
              <a:t>cột</a:t>
            </a:r>
            <a:r>
              <a:rPr lang="en-US" sz="3500" dirty="0">
                <a:solidFill>
                  <a:srgbClr val="202020"/>
                </a:solidFill>
                <a:latin typeface="Roboto Bold"/>
              </a:rPr>
              <a:t> =&gt; </a:t>
            </a:r>
            <a:r>
              <a:rPr lang="en-US" sz="3500" dirty="0" err="1">
                <a:solidFill>
                  <a:srgbClr val="202020"/>
                </a:solidFill>
                <a:latin typeface="Roboto Bold"/>
              </a:rPr>
              <a:t>Xử</a:t>
            </a:r>
            <a:r>
              <a:rPr lang="en-US" sz="3500" dirty="0">
                <a:solidFill>
                  <a:srgbClr val="202020"/>
                </a:solidFill>
                <a:latin typeface="Roboto Bold"/>
              </a:rPr>
              <a:t> </a:t>
            </a:r>
            <a:r>
              <a:rPr lang="en-US" sz="3500" dirty="0" err="1">
                <a:solidFill>
                  <a:srgbClr val="202020"/>
                </a:solidFill>
                <a:latin typeface="Roboto Bold"/>
              </a:rPr>
              <a:t>lý</a:t>
            </a:r>
            <a:r>
              <a:rPr lang="en-US" sz="3500" dirty="0">
                <a:solidFill>
                  <a:srgbClr val="202020"/>
                </a:solidFill>
                <a:latin typeface="Roboto Bold"/>
              </a:rPr>
              <a:t> </a:t>
            </a:r>
            <a:r>
              <a:rPr lang="en-US" sz="3500" dirty="0" err="1">
                <a:solidFill>
                  <a:srgbClr val="202020"/>
                </a:solidFill>
                <a:latin typeface="Roboto Bold"/>
              </a:rPr>
              <a:t>giá</a:t>
            </a:r>
            <a:r>
              <a:rPr lang="en-US" sz="3500" dirty="0">
                <a:solidFill>
                  <a:srgbClr val="202020"/>
                </a:solidFill>
                <a:latin typeface="Roboto Bold"/>
              </a:rPr>
              <a:t> </a:t>
            </a:r>
            <a:r>
              <a:rPr lang="en-US" sz="3500" dirty="0" err="1">
                <a:solidFill>
                  <a:srgbClr val="202020"/>
                </a:solidFill>
                <a:latin typeface="Roboto Bold"/>
              </a:rPr>
              <a:t>trị</a:t>
            </a:r>
            <a:r>
              <a:rPr lang="en-US" sz="3500" dirty="0">
                <a:solidFill>
                  <a:srgbClr val="202020"/>
                </a:solidFill>
                <a:latin typeface="Roboto Bold"/>
              </a:rPr>
              <a:t> </a:t>
            </a:r>
            <a:r>
              <a:rPr lang="en-US" sz="3500" dirty="0" err="1">
                <a:solidFill>
                  <a:srgbClr val="202020"/>
                </a:solidFill>
                <a:latin typeface="Roboto Bold"/>
              </a:rPr>
              <a:t>bị</a:t>
            </a:r>
            <a:r>
              <a:rPr lang="en-US" sz="3500" dirty="0">
                <a:solidFill>
                  <a:srgbClr val="202020"/>
                </a:solidFill>
                <a:latin typeface="Roboto Bold"/>
              </a:rPr>
              <a:t> </a:t>
            </a:r>
            <a:r>
              <a:rPr lang="en-US" sz="3500" dirty="0" err="1">
                <a:solidFill>
                  <a:srgbClr val="202020"/>
                </a:solidFill>
                <a:latin typeface="Roboto Bold"/>
              </a:rPr>
              <a:t>khuyết</a:t>
            </a:r>
            <a:r>
              <a:rPr lang="en-US" sz="3500" dirty="0">
                <a:solidFill>
                  <a:srgbClr val="202020"/>
                </a:solidFill>
                <a:latin typeface="Roboto Bold"/>
              </a:rPr>
              <a:t> =&gt; </a:t>
            </a:r>
            <a:r>
              <a:rPr lang="en-US" sz="3500" dirty="0" err="1">
                <a:solidFill>
                  <a:srgbClr val="202020"/>
                </a:solidFill>
                <a:latin typeface="Roboto Bold"/>
              </a:rPr>
              <a:t>Định</a:t>
            </a:r>
            <a:r>
              <a:rPr lang="en-US" sz="3500" dirty="0">
                <a:solidFill>
                  <a:srgbClr val="202020"/>
                </a:solidFill>
                <a:latin typeface="Roboto Bold"/>
              </a:rPr>
              <a:t> </a:t>
            </a:r>
            <a:r>
              <a:rPr lang="en-US" sz="3500" dirty="0" err="1">
                <a:solidFill>
                  <a:srgbClr val="202020"/>
                </a:solidFill>
                <a:latin typeface="Roboto Bold"/>
              </a:rPr>
              <a:t>dạng</a:t>
            </a:r>
            <a:r>
              <a:rPr lang="en-US" sz="3500" dirty="0">
                <a:solidFill>
                  <a:srgbClr val="202020"/>
                </a:solidFill>
                <a:latin typeface="Roboto Bold"/>
              </a:rPr>
              <a:t> </a:t>
            </a:r>
            <a:r>
              <a:rPr lang="en-US" sz="3500" dirty="0" err="1">
                <a:solidFill>
                  <a:srgbClr val="202020"/>
                </a:solidFill>
                <a:latin typeface="Roboto Bold"/>
              </a:rPr>
              <a:t>lại</a:t>
            </a:r>
            <a:r>
              <a:rPr lang="en-US" sz="3500" dirty="0">
                <a:solidFill>
                  <a:srgbClr val="202020"/>
                </a:solidFill>
                <a:latin typeface="Roboto Bold"/>
              </a:rPr>
              <a:t> </a:t>
            </a:r>
            <a:r>
              <a:rPr lang="en-US" sz="3500" dirty="0" err="1">
                <a:solidFill>
                  <a:srgbClr val="202020"/>
                </a:solidFill>
                <a:latin typeface="Roboto Bold"/>
              </a:rPr>
              <a:t>kiểu</a:t>
            </a:r>
            <a:r>
              <a:rPr lang="en-US" sz="3500" dirty="0">
                <a:solidFill>
                  <a:srgbClr val="202020"/>
                </a:solidFill>
                <a:latin typeface="Roboto Bold"/>
              </a:rPr>
              <a:t> </a:t>
            </a:r>
            <a:r>
              <a:rPr lang="en-US" sz="3500" dirty="0" err="1">
                <a:solidFill>
                  <a:srgbClr val="202020"/>
                </a:solidFill>
                <a:latin typeface="Roboto Bold"/>
              </a:rPr>
              <a:t>dữ</a:t>
            </a:r>
            <a:r>
              <a:rPr lang="en-US" sz="3500" dirty="0">
                <a:solidFill>
                  <a:srgbClr val="202020"/>
                </a:solidFill>
                <a:latin typeface="Roboto Bold"/>
              </a:rPr>
              <a:t> </a:t>
            </a:r>
            <a:r>
              <a:rPr lang="en-US" sz="3500" dirty="0" err="1">
                <a:solidFill>
                  <a:srgbClr val="202020"/>
                </a:solidFill>
                <a:latin typeface="Roboto Bold"/>
              </a:rPr>
              <a:t>liệu</a:t>
            </a:r>
            <a:r>
              <a:rPr lang="en-US" sz="3500" dirty="0">
                <a:solidFill>
                  <a:srgbClr val="202020"/>
                </a:solidFill>
                <a:latin typeface="Roboto Bold"/>
              </a:rPr>
              <a:t> =&gt; </a:t>
            </a:r>
            <a:r>
              <a:rPr lang="en-US" sz="3500" dirty="0" err="1">
                <a:solidFill>
                  <a:srgbClr val="202020"/>
                </a:solidFill>
                <a:latin typeface="Roboto Bold"/>
              </a:rPr>
              <a:t>Chuẩn</a:t>
            </a:r>
            <a:r>
              <a:rPr lang="en-US" sz="3500" dirty="0">
                <a:solidFill>
                  <a:srgbClr val="202020"/>
                </a:solidFill>
                <a:latin typeface="Roboto Bold"/>
              </a:rPr>
              <a:t> </a:t>
            </a:r>
            <a:r>
              <a:rPr lang="en-US" sz="3500" dirty="0" err="1">
                <a:solidFill>
                  <a:srgbClr val="202020"/>
                </a:solidFill>
                <a:latin typeface="Roboto Bold"/>
              </a:rPr>
              <a:t>hóa</a:t>
            </a:r>
            <a:r>
              <a:rPr lang="en-US" sz="3500" dirty="0">
                <a:solidFill>
                  <a:srgbClr val="202020"/>
                </a:solidFill>
                <a:latin typeface="Roboto Bold"/>
              </a:rPr>
              <a:t> </a:t>
            </a:r>
            <a:r>
              <a:rPr lang="en-US" sz="3500" dirty="0" err="1">
                <a:solidFill>
                  <a:srgbClr val="202020"/>
                </a:solidFill>
                <a:latin typeface="Roboto Bold"/>
              </a:rPr>
              <a:t>cột</a:t>
            </a:r>
            <a:r>
              <a:rPr lang="en-US" sz="3500" dirty="0">
                <a:solidFill>
                  <a:srgbClr val="202020"/>
                </a:solidFill>
                <a:latin typeface="Roboto Bold"/>
              </a:rPr>
              <a:t> </a:t>
            </a:r>
            <a:r>
              <a:rPr lang="en-US" sz="3500" dirty="0" err="1">
                <a:solidFill>
                  <a:srgbClr val="202020"/>
                </a:solidFill>
                <a:latin typeface="Roboto Bold"/>
              </a:rPr>
              <a:t>giá</a:t>
            </a:r>
            <a:r>
              <a:rPr lang="en-US" sz="3500" dirty="0">
                <a:solidFill>
                  <a:srgbClr val="202020"/>
                </a:solidFill>
                <a:latin typeface="Roboto Bold"/>
              </a:rPr>
              <a:t> </a:t>
            </a:r>
            <a:r>
              <a:rPr lang="en-US" sz="3500" dirty="0" err="1">
                <a:solidFill>
                  <a:srgbClr val="202020"/>
                </a:solidFill>
                <a:latin typeface="Roboto Bold"/>
              </a:rPr>
              <a:t>bán</a:t>
            </a:r>
            <a:endParaRPr lang="en-US" sz="3500" dirty="0">
              <a:solidFill>
                <a:srgbClr val="202020"/>
              </a:solidFill>
              <a:latin typeface="Roboto Bold"/>
            </a:endParaRPr>
          </a:p>
        </p:txBody>
      </p:sp>
      <p:grpSp>
        <p:nvGrpSpPr>
          <p:cNvPr id="8" name="Group 8"/>
          <p:cNvGrpSpPr/>
          <p:nvPr/>
        </p:nvGrpSpPr>
        <p:grpSpPr>
          <a:xfrm>
            <a:off x="17202962" y="0"/>
            <a:ext cx="1085038" cy="1085038"/>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8F5B"/>
            </a:solidFill>
          </p:spPr>
        </p:sp>
        <p:sp>
          <p:nvSpPr>
            <p:cNvPr id="10" name="TextBox 10"/>
            <p:cNvSpPr txBox="1"/>
            <p:nvPr/>
          </p:nvSpPr>
          <p:spPr>
            <a:xfrm>
              <a:off x="76200" y="-9525"/>
              <a:ext cx="660400" cy="746125"/>
            </a:xfrm>
            <a:prstGeom prst="rect">
              <a:avLst/>
            </a:prstGeom>
          </p:spPr>
          <p:txBody>
            <a:bodyPr lIns="50800" tIns="50800" rIns="50800" bIns="50800" rtlCol="0" anchor="ctr"/>
            <a:lstStyle/>
            <a:p>
              <a:pPr algn="ctr">
                <a:lnSpc>
                  <a:spcPts val="4900"/>
                </a:lnSpc>
                <a:spcBef>
                  <a:spcPct val="0"/>
                </a:spcBef>
              </a:pPr>
              <a:r>
                <a:rPr lang="en-US" sz="3500">
                  <a:solidFill>
                    <a:srgbClr val="000000"/>
                  </a:solidFill>
                  <a:latin typeface="Roboto"/>
                </a:rPr>
                <a:t>6</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 name="Group 3"/>
          <p:cNvGrpSpPr>
            <a:grpSpLocks noChangeAspect="1"/>
          </p:cNvGrpSpPr>
          <p:nvPr/>
        </p:nvGrpSpPr>
        <p:grpSpPr>
          <a:xfrm>
            <a:off x="-1818355" y="-1547412"/>
            <a:ext cx="20345990" cy="14091482"/>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6" name="Freeform 6"/>
          <p:cNvSpPr/>
          <p:nvPr/>
        </p:nvSpPr>
        <p:spPr>
          <a:xfrm>
            <a:off x="9844950" y="2057146"/>
            <a:ext cx="8003241" cy="7560374"/>
          </a:xfrm>
          <a:custGeom>
            <a:avLst/>
            <a:gdLst/>
            <a:ahLst/>
            <a:cxnLst/>
            <a:rect l="l" t="t" r="r" b="b"/>
            <a:pathLst>
              <a:path w="8003241" h="7560374">
                <a:moveTo>
                  <a:pt x="0" y="0"/>
                </a:moveTo>
                <a:lnTo>
                  <a:pt x="8003241" y="0"/>
                </a:lnTo>
                <a:lnTo>
                  <a:pt x="8003241" y="7560373"/>
                </a:lnTo>
                <a:lnTo>
                  <a:pt x="0" y="7560373"/>
                </a:lnTo>
                <a:lnTo>
                  <a:pt x="0" y="0"/>
                </a:lnTo>
                <a:close/>
              </a:path>
            </a:pathLst>
          </a:custGeom>
          <a:blipFill>
            <a:blip r:embed="rId5"/>
            <a:stretch>
              <a:fillRect/>
            </a:stretch>
          </a:blipFill>
        </p:spPr>
      </p:sp>
      <p:sp>
        <p:nvSpPr>
          <p:cNvPr id="7" name="TextBox 7"/>
          <p:cNvSpPr txBox="1"/>
          <p:nvPr/>
        </p:nvSpPr>
        <p:spPr>
          <a:xfrm>
            <a:off x="2133837" y="545783"/>
            <a:ext cx="14472584" cy="1013460"/>
          </a:xfrm>
          <a:prstGeom prst="rect">
            <a:avLst/>
          </a:prstGeom>
        </p:spPr>
        <p:txBody>
          <a:bodyPr lIns="0" tIns="0" rIns="0" bIns="0" rtlCol="0" anchor="t">
            <a:spAutoFit/>
          </a:bodyPr>
          <a:lstStyle/>
          <a:p>
            <a:pPr algn="ctr">
              <a:lnSpc>
                <a:spcPts val="7769"/>
              </a:lnSpc>
            </a:pPr>
            <a:r>
              <a:rPr lang="en-US" sz="6999">
                <a:solidFill>
                  <a:srgbClr val="202020"/>
                </a:solidFill>
                <a:latin typeface="Roboto Bold"/>
              </a:rPr>
              <a:t>PHÂN TÍCH THĂM DÒ/SƠ BỘ</a:t>
            </a:r>
          </a:p>
        </p:txBody>
      </p:sp>
      <p:sp>
        <p:nvSpPr>
          <p:cNvPr id="8" name="TextBox 8"/>
          <p:cNvSpPr txBox="1"/>
          <p:nvPr/>
        </p:nvSpPr>
        <p:spPr>
          <a:xfrm>
            <a:off x="1028700" y="2289991"/>
            <a:ext cx="7325940" cy="6130925"/>
          </a:xfrm>
          <a:prstGeom prst="rect">
            <a:avLst/>
          </a:prstGeom>
        </p:spPr>
        <p:txBody>
          <a:bodyPr lIns="0" tIns="0" rIns="0" bIns="0" rtlCol="0" anchor="t">
            <a:spAutoFit/>
          </a:bodyPr>
          <a:lstStyle/>
          <a:p>
            <a:pPr>
              <a:lnSpc>
                <a:spcPts val="7000"/>
              </a:lnSpc>
            </a:pPr>
            <a:r>
              <a:rPr lang="en-US" sz="3500" dirty="0">
                <a:solidFill>
                  <a:srgbClr val="202020"/>
                </a:solidFill>
                <a:latin typeface="Roboto Bold"/>
              </a:rPr>
              <a:t>                     </a:t>
            </a:r>
            <a:r>
              <a:rPr lang="en-US" sz="3500" u="sng" dirty="0" err="1">
                <a:solidFill>
                  <a:srgbClr val="202020"/>
                </a:solidFill>
                <a:latin typeface="Roboto Bold"/>
              </a:rPr>
              <a:t>Nhận</a:t>
            </a:r>
            <a:r>
              <a:rPr lang="en-US" sz="3500" u="sng" dirty="0">
                <a:solidFill>
                  <a:srgbClr val="202020"/>
                </a:solidFill>
                <a:latin typeface="Roboto Bold"/>
              </a:rPr>
              <a:t> </a:t>
            </a:r>
            <a:r>
              <a:rPr lang="en-US" sz="3500" u="sng" dirty="0" err="1">
                <a:solidFill>
                  <a:srgbClr val="202020"/>
                </a:solidFill>
                <a:latin typeface="Roboto Bold"/>
              </a:rPr>
              <a:t>xét</a:t>
            </a:r>
            <a:r>
              <a:rPr lang="en-US" sz="3500" dirty="0">
                <a:solidFill>
                  <a:srgbClr val="202020"/>
                </a:solidFill>
                <a:latin typeface="Roboto Bold"/>
              </a:rPr>
              <a:t>:</a:t>
            </a:r>
          </a:p>
          <a:p>
            <a:pPr>
              <a:lnSpc>
                <a:spcPts val="7000"/>
              </a:lnSpc>
            </a:pPr>
            <a:r>
              <a:rPr lang="en-US" sz="3500" dirty="0">
                <a:solidFill>
                  <a:srgbClr val="202020"/>
                </a:solidFill>
                <a:latin typeface="Roboto Bold"/>
              </a:rPr>
              <a:t>• </a:t>
            </a:r>
            <a:r>
              <a:rPr lang="en-US" sz="3500" dirty="0" err="1">
                <a:solidFill>
                  <a:srgbClr val="202020"/>
                </a:solidFill>
                <a:latin typeface="Roboto Bold"/>
              </a:rPr>
              <a:t>Giá</a:t>
            </a:r>
            <a:r>
              <a:rPr lang="en-US" sz="3500" dirty="0">
                <a:solidFill>
                  <a:srgbClr val="202020"/>
                </a:solidFill>
                <a:latin typeface="Roboto Bold"/>
              </a:rPr>
              <a:t> </a:t>
            </a:r>
            <a:r>
              <a:rPr lang="en-US" sz="3500" dirty="0" err="1">
                <a:solidFill>
                  <a:srgbClr val="202020"/>
                </a:solidFill>
                <a:latin typeface="Roboto Bold"/>
              </a:rPr>
              <a:t>bán</a:t>
            </a:r>
            <a:r>
              <a:rPr lang="en-US" sz="3500" dirty="0">
                <a:solidFill>
                  <a:srgbClr val="202020"/>
                </a:solidFill>
                <a:latin typeface="Roboto Bold"/>
              </a:rPr>
              <a:t> </a:t>
            </a:r>
            <a:r>
              <a:rPr lang="en-US" sz="3500" dirty="0" err="1">
                <a:solidFill>
                  <a:srgbClr val="202020"/>
                </a:solidFill>
                <a:latin typeface="Roboto Bold"/>
              </a:rPr>
              <a:t>của</a:t>
            </a:r>
            <a:r>
              <a:rPr lang="en-US" sz="3500" dirty="0">
                <a:solidFill>
                  <a:srgbClr val="202020"/>
                </a:solidFill>
                <a:latin typeface="Roboto Bold"/>
              </a:rPr>
              <a:t> </a:t>
            </a:r>
            <a:r>
              <a:rPr lang="en-US" sz="3500" dirty="0" err="1">
                <a:solidFill>
                  <a:srgbClr val="202020"/>
                </a:solidFill>
                <a:latin typeface="Roboto Bold"/>
              </a:rPr>
              <a:t>xe</a:t>
            </a:r>
            <a:r>
              <a:rPr lang="en-US" sz="3500" dirty="0">
                <a:solidFill>
                  <a:srgbClr val="202020"/>
                </a:solidFill>
                <a:latin typeface="Roboto Bold"/>
              </a:rPr>
              <a:t> </a:t>
            </a:r>
            <a:r>
              <a:rPr lang="en-US" sz="3500" dirty="0" err="1">
                <a:solidFill>
                  <a:srgbClr val="202020"/>
                </a:solidFill>
                <a:latin typeface="Roboto Bold"/>
              </a:rPr>
              <a:t>máy</a:t>
            </a:r>
            <a:r>
              <a:rPr lang="en-US" sz="3500" dirty="0">
                <a:solidFill>
                  <a:srgbClr val="202020"/>
                </a:solidFill>
                <a:latin typeface="Roboto Bold"/>
              </a:rPr>
              <a:t> </a:t>
            </a:r>
            <a:r>
              <a:rPr lang="en-US" sz="3500" dirty="0" err="1">
                <a:solidFill>
                  <a:srgbClr val="202020"/>
                </a:solidFill>
                <a:latin typeface="Roboto Bold"/>
              </a:rPr>
              <a:t>cũ</a:t>
            </a:r>
            <a:r>
              <a:rPr lang="en-US" sz="3500" dirty="0">
                <a:solidFill>
                  <a:srgbClr val="202020"/>
                </a:solidFill>
                <a:latin typeface="Roboto Bold"/>
              </a:rPr>
              <a:t> ở </a:t>
            </a:r>
            <a:r>
              <a:rPr lang="en-US" sz="3500" dirty="0" err="1">
                <a:solidFill>
                  <a:srgbClr val="202020"/>
                </a:solidFill>
                <a:latin typeface="Roboto Bold"/>
              </a:rPr>
              <a:t>Việt</a:t>
            </a:r>
            <a:r>
              <a:rPr lang="en-US" sz="3500" dirty="0">
                <a:solidFill>
                  <a:srgbClr val="202020"/>
                </a:solidFill>
                <a:latin typeface="Roboto Bold"/>
              </a:rPr>
              <a:t>   Nam </a:t>
            </a:r>
            <a:r>
              <a:rPr lang="en-US" sz="3500" dirty="0" err="1">
                <a:solidFill>
                  <a:srgbClr val="202020"/>
                </a:solidFill>
                <a:latin typeface="Roboto Bold"/>
              </a:rPr>
              <a:t>chủ</a:t>
            </a:r>
            <a:r>
              <a:rPr lang="en-US" sz="3500" dirty="0">
                <a:solidFill>
                  <a:srgbClr val="202020"/>
                </a:solidFill>
                <a:latin typeface="Roboto Bold"/>
              </a:rPr>
              <a:t> </a:t>
            </a:r>
            <a:r>
              <a:rPr lang="en-US" sz="3500" dirty="0" err="1">
                <a:solidFill>
                  <a:srgbClr val="202020"/>
                </a:solidFill>
                <a:latin typeface="Roboto Bold"/>
              </a:rPr>
              <a:t>yếu</a:t>
            </a:r>
            <a:r>
              <a:rPr lang="en-US" sz="3500" dirty="0">
                <a:solidFill>
                  <a:srgbClr val="202020"/>
                </a:solidFill>
                <a:latin typeface="Roboto Bold"/>
              </a:rPr>
              <a:t> </a:t>
            </a:r>
            <a:r>
              <a:rPr lang="en-US" sz="3500" dirty="0" err="1">
                <a:solidFill>
                  <a:srgbClr val="202020"/>
                </a:solidFill>
                <a:latin typeface="Roboto Bold"/>
              </a:rPr>
              <a:t>tập</a:t>
            </a:r>
            <a:r>
              <a:rPr lang="en-US" sz="3500" dirty="0">
                <a:solidFill>
                  <a:srgbClr val="202020"/>
                </a:solidFill>
                <a:latin typeface="Roboto Bold"/>
              </a:rPr>
              <a:t> </a:t>
            </a:r>
            <a:r>
              <a:rPr lang="en-US" sz="3500" dirty="0" err="1">
                <a:solidFill>
                  <a:srgbClr val="202020"/>
                </a:solidFill>
                <a:latin typeface="Roboto Bold"/>
              </a:rPr>
              <a:t>trung</a:t>
            </a:r>
            <a:r>
              <a:rPr lang="en-US" sz="3500" dirty="0">
                <a:solidFill>
                  <a:srgbClr val="202020"/>
                </a:solidFill>
                <a:latin typeface="Roboto Bold"/>
              </a:rPr>
              <a:t> </a:t>
            </a:r>
            <a:r>
              <a:rPr lang="en-US" sz="3500" dirty="0" err="1">
                <a:solidFill>
                  <a:srgbClr val="202020"/>
                </a:solidFill>
                <a:latin typeface="Roboto Bold"/>
              </a:rPr>
              <a:t>trong</a:t>
            </a:r>
            <a:r>
              <a:rPr lang="en-US" sz="3500" dirty="0">
                <a:solidFill>
                  <a:srgbClr val="202020"/>
                </a:solidFill>
                <a:latin typeface="Roboto Bold"/>
              </a:rPr>
              <a:t> </a:t>
            </a:r>
            <a:r>
              <a:rPr lang="en-US" sz="3500" dirty="0" err="1">
                <a:solidFill>
                  <a:srgbClr val="202020"/>
                </a:solidFill>
                <a:latin typeface="Roboto Bold"/>
              </a:rPr>
              <a:t>khoảng</a:t>
            </a:r>
            <a:r>
              <a:rPr lang="en-US" sz="3500" dirty="0">
                <a:solidFill>
                  <a:srgbClr val="202020"/>
                </a:solidFill>
                <a:latin typeface="Roboto Bold"/>
              </a:rPr>
              <a:t> </a:t>
            </a:r>
            <a:r>
              <a:rPr lang="en-US" sz="3500" dirty="0" err="1">
                <a:solidFill>
                  <a:srgbClr val="202020"/>
                </a:solidFill>
                <a:latin typeface="Roboto Bold"/>
              </a:rPr>
              <a:t>từ</a:t>
            </a:r>
            <a:r>
              <a:rPr lang="en-US" sz="3500" dirty="0">
                <a:solidFill>
                  <a:srgbClr val="202020"/>
                </a:solidFill>
                <a:latin typeface="Roboto Bold"/>
              </a:rPr>
              <a:t> </a:t>
            </a:r>
            <a:r>
              <a:rPr lang="en-US" sz="3500" dirty="0" err="1">
                <a:solidFill>
                  <a:srgbClr val="202020"/>
                </a:solidFill>
                <a:latin typeface="Roboto Bold"/>
              </a:rPr>
              <a:t>hơn</a:t>
            </a:r>
            <a:r>
              <a:rPr lang="en-US" sz="3500" dirty="0">
                <a:solidFill>
                  <a:srgbClr val="202020"/>
                </a:solidFill>
                <a:latin typeface="Roboto Bold"/>
              </a:rPr>
              <a:t> 0 </a:t>
            </a:r>
            <a:r>
              <a:rPr lang="en-US" sz="3500" dirty="0" err="1">
                <a:solidFill>
                  <a:srgbClr val="202020"/>
                </a:solidFill>
                <a:latin typeface="Roboto Bold"/>
              </a:rPr>
              <a:t>triệu</a:t>
            </a:r>
            <a:r>
              <a:rPr lang="en-US" sz="3500" dirty="0">
                <a:solidFill>
                  <a:srgbClr val="202020"/>
                </a:solidFill>
                <a:latin typeface="Roboto Bold"/>
              </a:rPr>
              <a:t> </a:t>
            </a:r>
            <a:r>
              <a:rPr lang="en-US" sz="3500" dirty="0" err="1">
                <a:solidFill>
                  <a:srgbClr val="202020"/>
                </a:solidFill>
                <a:latin typeface="Roboto Bold"/>
              </a:rPr>
              <a:t>đồng</a:t>
            </a:r>
            <a:r>
              <a:rPr lang="en-US" sz="3500" dirty="0">
                <a:solidFill>
                  <a:srgbClr val="202020"/>
                </a:solidFill>
                <a:latin typeface="Roboto Bold"/>
              </a:rPr>
              <a:t> </a:t>
            </a:r>
            <a:r>
              <a:rPr lang="en-US" sz="3500" dirty="0" err="1">
                <a:solidFill>
                  <a:srgbClr val="202020"/>
                </a:solidFill>
                <a:latin typeface="Roboto Bold"/>
              </a:rPr>
              <a:t>đến</a:t>
            </a:r>
            <a:r>
              <a:rPr lang="en-US" sz="3500" dirty="0">
                <a:solidFill>
                  <a:srgbClr val="202020"/>
                </a:solidFill>
                <a:latin typeface="Roboto Bold"/>
              </a:rPr>
              <a:t> </a:t>
            </a:r>
            <a:r>
              <a:rPr lang="en-US" sz="3500" dirty="0" err="1">
                <a:solidFill>
                  <a:srgbClr val="202020"/>
                </a:solidFill>
                <a:latin typeface="Roboto Bold"/>
              </a:rPr>
              <a:t>khoảng</a:t>
            </a:r>
            <a:r>
              <a:rPr lang="en-US" sz="3500" dirty="0">
                <a:solidFill>
                  <a:srgbClr val="202020"/>
                </a:solidFill>
                <a:latin typeface="Roboto Bold"/>
              </a:rPr>
              <a:t> 100 </a:t>
            </a:r>
            <a:r>
              <a:rPr lang="en-US" sz="3500" dirty="0" err="1">
                <a:solidFill>
                  <a:srgbClr val="202020"/>
                </a:solidFill>
                <a:latin typeface="Roboto Bold"/>
              </a:rPr>
              <a:t>triệu</a:t>
            </a:r>
            <a:r>
              <a:rPr lang="en-US" sz="3500" dirty="0">
                <a:solidFill>
                  <a:srgbClr val="202020"/>
                </a:solidFill>
                <a:latin typeface="Roboto Bold"/>
              </a:rPr>
              <a:t> </a:t>
            </a:r>
            <a:r>
              <a:rPr lang="en-US" sz="3500" dirty="0" err="1">
                <a:solidFill>
                  <a:srgbClr val="202020"/>
                </a:solidFill>
                <a:latin typeface="Roboto Bold"/>
              </a:rPr>
              <a:t>đồng</a:t>
            </a:r>
            <a:r>
              <a:rPr lang="en-US" sz="3500" dirty="0">
                <a:solidFill>
                  <a:srgbClr val="202020"/>
                </a:solidFill>
                <a:latin typeface="Roboto Bold"/>
              </a:rPr>
              <a:t>.</a:t>
            </a:r>
          </a:p>
          <a:p>
            <a:pPr>
              <a:lnSpc>
                <a:spcPts val="7000"/>
              </a:lnSpc>
            </a:pPr>
            <a:r>
              <a:rPr lang="en-US" sz="3500" dirty="0">
                <a:solidFill>
                  <a:srgbClr val="202020"/>
                </a:solidFill>
                <a:latin typeface="Roboto Bold"/>
              </a:rPr>
              <a:t>• </a:t>
            </a:r>
            <a:r>
              <a:rPr lang="en-US" sz="3500" dirty="0" err="1">
                <a:solidFill>
                  <a:srgbClr val="202020"/>
                </a:solidFill>
                <a:latin typeface="Roboto Bold"/>
              </a:rPr>
              <a:t>Số</a:t>
            </a:r>
            <a:r>
              <a:rPr lang="en-US" sz="3500" dirty="0">
                <a:solidFill>
                  <a:srgbClr val="202020"/>
                </a:solidFill>
                <a:latin typeface="Roboto Bold"/>
              </a:rPr>
              <a:t> </a:t>
            </a:r>
            <a:r>
              <a:rPr lang="en-US" sz="3500" dirty="0" err="1">
                <a:solidFill>
                  <a:srgbClr val="202020"/>
                </a:solidFill>
                <a:latin typeface="Roboto Bold"/>
              </a:rPr>
              <a:t>lượng</a:t>
            </a:r>
            <a:r>
              <a:rPr lang="en-US" sz="3500" dirty="0">
                <a:solidFill>
                  <a:srgbClr val="202020"/>
                </a:solidFill>
                <a:latin typeface="Roboto Bold"/>
              </a:rPr>
              <a:t> </a:t>
            </a:r>
            <a:r>
              <a:rPr lang="en-US" sz="3500" dirty="0" err="1">
                <a:solidFill>
                  <a:srgbClr val="202020"/>
                </a:solidFill>
                <a:latin typeface="Roboto Bold"/>
              </a:rPr>
              <a:t>xe</a:t>
            </a:r>
            <a:r>
              <a:rPr lang="en-US" sz="3500" dirty="0">
                <a:solidFill>
                  <a:srgbClr val="202020"/>
                </a:solidFill>
                <a:latin typeface="Roboto Bold"/>
              </a:rPr>
              <a:t> </a:t>
            </a:r>
            <a:r>
              <a:rPr lang="en-US" sz="3500" dirty="0" err="1">
                <a:solidFill>
                  <a:srgbClr val="202020"/>
                </a:solidFill>
                <a:latin typeface="Roboto Bold"/>
              </a:rPr>
              <a:t>giảm</a:t>
            </a:r>
            <a:r>
              <a:rPr lang="en-US" sz="3500" dirty="0">
                <a:solidFill>
                  <a:srgbClr val="202020"/>
                </a:solidFill>
                <a:latin typeface="Roboto Bold"/>
              </a:rPr>
              <a:t> </a:t>
            </a:r>
            <a:r>
              <a:rPr lang="en-US" sz="3500" dirty="0" err="1">
                <a:solidFill>
                  <a:srgbClr val="202020"/>
                </a:solidFill>
                <a:latin typeface="Roboto Bold"/>
              </a:rPr>
              <a:t>dần</a:t>
            </a:r>
            <a:r>
              <a:rPr lang="en-US" sz="3500" dirty="0">
                <a:solidFill>
                  <a:srgbClr val="202020"/>
                </a:solidFill>
                <a:latin typeface="Roboto Bold"/>
              </a:rPr>
              <a:t> </a:t>
            </a:r>
            <a:r>
              <a:rPr lang="en-US" sz="3500" dirty="0" err="1">
                <a:solidFill>
                  <a:srgbClr val="202020"/>
                </a:solidFill>
                <a:latin typeface="Roboto Bold"/>
              </a:rPr>
              <a:t>khi</a:t>
            </a:r>
            <a:r>
              <a:rPr lang="en-US" sz="3500" dirty="0">
                <a:solidFill>
                  <a:srgbClr val="202020"/>
                </a:solidFill>
                <a:latin typeface="Roboto Bold"/>
              </a:rPr>
              <a:t> </a:t>
            </a:r>
            <a:r>
              <a:rPr lang="en-US" sz="3500" dirty="0" err="1">
                <a:solidFill>
                  <a:srgbClr val="202020"/>
                </a:solidFill>
                <a:latin typeface="Roboto Bold"/>
              </a:rPr>
              <a:t>giá</a:t>
            </a:r>
            <a:r>
              <a:rPr lang="en-US" sz="3500" dirty="0">
                <a:solidFill>
                  <a:srgbClr val="202020"/>
                </a:solidFill>
                <a:latin typeface="Roboto Bold"/>
              </a:rPr>
              <a:t> </a:t>
            </a:r>
            <a:r>
              <a:rPr lang="en-US" sz="3500" dirty="0" err="1">
                <a:solidFill>
                  <a:srgbClr val="202020"/>
                </a:solidFill>
                <a:latin typeface="Roboto Bold"/>
              </a:rPr>
              <a:t>tăng</a:t>
            </a:r>
            <a:r>
              <a:rPr lang="en-US" sz="3500" dirty="0">
                <a:solidFill>
                  <a:srgbClr val="202020"/>
                </a:solidFill>
                <a:latin typeface="Roboto Bold"/>
              </a:rPr>
              <a:t> </a:t>
            </a:r>
            <a:r>
              <a:rPr lang="en-US" sz="3500" dirty="0" err="1">
                <a:solidFill>
                  <a:srgbClr val="202020"/>
                </a:solidFill>
                <a:latin typeface="Roboto Bold"/>
              </a:rPr>
              <a:t>dần</a:t>
            </a:r>
            <a:r>
              <a:rPr lang="en-US" sz="3500" dirty="0">
                <a:solidFill>
                  <a:srgbClr val="202020"/>
                </a:solidFill>
                <a:latin typeface="Roboto Bold"/>
              </a:rPr>
              <a:t>.</a:t>
            </a:r>
          </a:p>
        </p:txBody>
      </p:sp>
      <p:grpSp>
        <p:nvGrpSpPr>
          <p:cNvPr id="9" name="Group 9"/>
          <p:cNvGrpSpPr/>
          <p:nvPr/>
        </p:nvGrpSpPr>
        <p:grpSpPr>
          <a:xfrm>
            <a:off x="17202962" y="0"/>
            <a:ext cx="1085038" cy="108503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8F5B"/>
            </a:solidFill>
          </p:spPr>
        </p:sp>
        <p:sp>
          <p:nvSpPr>
            <p:cNvPr id="11" name="TextBox 11"/>
            <p:cNvSpPr txBox="1"/>
            <p:nvPr/>
          </p:nvSpPr>
          <p:spPr>
            <a:xfrm>
              <a:off x="76200" y="-9525"/>
              <a:ext cx="660400" cy="746125"/>
            </a:xfrm>
            <a:prstGeom prst="rect">
              <a:avLst/>
            </a:prstGeom>
          </p:spPr>
          <p:txBody>
            <a:bodyPr lIns="50800" tIns="50800" rIns="50800" bIns="50800" rtlCol="0" anchor="ctr"/>
            <a:lstStyle/>
            <a:p>
              <a:pPr algn="ctr">
                <a:lnSpc>
                  <a:spcPts val="4900"/>
                </a:lnSpc>
                <a:spcBef>
                  <a:spcPct val="0"/>
                </a:spcBef>
              </a:pPr>
              <a:r>
                <a:rPr lang="en-US" sz="3500">
                  <a:solidFill>
                    <a:srgbClr val="000000"/>
                  </a:solidFill>
                  <a:latin typeface="Roboto"/>
                </a:rPr>
                <a:t>7</a:t>
              </a: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 name="Group 3"/>
          <p:cNvGrpSpPr>
            <a:grpSpLocks noChangeAspect="1"/>
          </p:cNvGrpSpPr>
          <p:nvPr/>
        </p:nvGrpSpPr>
        <p:grpSpPr>
          <a:xfrm rot="-10800000">
            <a:off x="-1732032" y="-1786775"/>
            <a:ext cx="21752064" cy="15065318"/>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6" name="Freeform 6"/>
          <p:cNvSpPr/>
          <p:nvPr/>
        </p:nvSpPr>
        <p:spPr>
          <a:xfrm>
            <a:off x="265062" y="2082491"/>
            <a:ext cx="8260393" cy="6886264"/>
          </a:xfrm>
          <a:custGeom>
            <a:avLst/>
            <a:gdLst/>
            <a:ahLst/>
            <a:cxnLst/>
            <a:rect l="l" t="t" r="r" b="b"/>
            <a:pathLst>
              <a:path w="8260393" h="6886264">
                <a:moveTo>
                  <a:pt x="0" y="0"/>
                </a:moveTo>
                <a:lnTo>
                  <a:pt x="8260393" y="0"/>
                </a:lnTo>
                <a:lnTo>
                  <a:pt x="8260393" y="6886264"/>
                </a:lnTo>
                <a:lnTo>
                  <a:pt x="0" y="6886264"/>
                </a:lnTo>
                <a:lnTo>
                  <a:pt x="0" y="0"/>
                </a:lnTo>
                <a:close/>
              </a:path>
            </a:pathLst>
          </a:custGeom>
          <a:blipFill>
            <a:blip r:embed="rId5"/>
            <a:stretch>
              <a:fillRect/>
            </a:stretch>
          </a:blipFill>
        </p:spPr>
      </p:sp>
      <p:sp>
        <p:nvSpPr>
          <p:cNvPr id="7" name="TextBox 7"/>
          <p:cNvSpPr txBox="1"/>
          <p:nvPr/>
        </p:nvSpPr>
        <p:spPr>
          <a:xfrm>
            <a:off x="2133837" y="545783"/>
            <a:ext cx="14472584" cy="1013460"/>
          </a:xfrm>
          <a:prstGeom prst="rect">
            <a:avLst/>
          </a:prstGeom>
        </p:spPr>
        <p:txBody>
          <a:bodyPr lIns="0" tIns="0" rIns="0" bIns="0" rtlCol="0" anchor="t">
            <a:spAutoFit/>
          </a:bodyPr>
          <a:lstStyle/>
          <a:p>
            <a:pPr algn="ctr">
              <a:lnSpc>
                <a:spcPts val="7769"/>
              </a:lnSpc>
            </a:pPr>
            <a:r>
              <a:rPr lang="en-US" sz="6999">
                <a:solidFill>
                  <a:srgbClr val="202020"/>
                </a:solidFill>
                <a:latin typeface="Roboto Bold"/>
              </a:rPr>
              <a:t>PHÂN TÍCH THĂM DÒ/SƠ BỘ</a:t>
            </a:r>
          </a:p>
        </p:txBody>
      </p:sp>
      <p:sp>
        <p:nvSpPr>
          <p:cNvPr id="8" name="TextBox 8"/>
          <p:cNvSpPr txBox="1"/>
          <p:nvPr/>
        </p:nvSpPr>
        <p:spPr>
          <a:xfrm>
            <a:off x="9933360" y="2317286"/>
            <a:ext cx="7953714" cy="7016750"/>
          </a:xfrm>
          <a:prstGeom prst="rect">
            <a:avLst/>
          </a:prstGeom>
        </p:spPr>
        <p:txBody>
          <a:bodyPr lIns="0" tIns="0" rIns="0" bIns="0" rtlCol="0" anchor="t">
            <a:spAutoFit/>
          </a:bodyPr>
          <a:lstStyle/>
          <a:p>
            <a:pPr>
              <a:lnSpc>
                <a:spcPts val="7000"/>
              </a:lnSpc>
            </a:pPr>
            <a:r>
              <a:rPr lang="en-US" sz="3500" dirty="0">
                <a:solidFill>
                  <a:srgbClr val="202020"/>
                </a:solidFill>
                <a:latin typeface="Roboto Bold"/>
              </a:rPr>
              <a:t>                     </a:t>
            </a:r>
            <a:r>
              <a:rPr lang="en-US" sz="3500" u="sng" dirty="0" err="1">
                <a:solidFill>
                  <a:srgbClr val="202020"/>
                </a:solidFill>
                <a:latin typeface="Roboto Bold"/>
              </a:rPr>
              <a:t>Nhận</a:t>
            </a:r>
            <a:r>
              <a:rPr lang="en-US" sz="3500" u="sng" dirty="0">
                <a:solidFill>
                  <a:srgbClr val="202020"/>
                </a:solidFill>
                <a:latin typeface="Roboto Bold"/>
              </a:rPr>
              <a:t> </a:t>
            </a:r>
            <a:r>
              <a:rPr lang="en-US" sz="3500" u="sng" dirty="0" err="1">
                <a:solidFill>
                  <a:srgbClr val="202020"/>
                </a:solidFill>
                <a:latin typeface="Roboto Bold"/>
              </a:rPr>
              <a:t>xét</a:t>
            </a:r>
            <a:r>
              <a:rPr lang="en-US" sz="3500" dirty="0">
                <a:solidFill>
                  <a:srgbClr val="202020"/>
                </a:solidFill>
                <a:latin typeface="Roboto Bold"/>
              </a:rPr>
              <a:t>:</a:t>
            </a:r>
          </a:p>
          <a:p>
            <a:pPr marL="755651" lvl="1" indent="-377825">
              <a:lnSpc>
                <a:spcPts val="7000"/>
              </a:lnSpc>
              <a:buFont typeface="Arial"/>
              <a:buChar char="•"/>
            </a:pPr>
            <a:r>
              <a:rPr lang="en-US" sz="3500" dirty="0" err="1">
                <a:solidFill>
                  <a:srgbClr val="202020"/>
                </a:solidFill>
                <a:latin typeface="Roboto Bold"/>
              </a:rPr>
              <a:t>Hầu</a:t>
            </a:r>
            <a:r>
              <a:rPr lang="en-US" sz="3500" dirty="0">
                <a:solidFill>
                  <a:srgbClr val="202020"/>
                </a:solidFill>
                <a:latin typeface="Roboto Bold"/>
              </a:rPr>
              <a:t> </a:t>
            </a:r>
            <a:r>
              <a:rPr lang="en-US" sz="3500" dirty="0" err="1">
                <a:solidFill>
                  <a:srgbClr val="202020"/>
                </a:solidFill>
                <a:latin typeface="Roboto Bold"/>
              </a:rPr>
              <a:t>hết</a:t>
            </a:r>
            <a:r>
              <a:rPr lang="en-US" sz="3500" dirty="0">
                <a:solidFill>
                  <a:srgbClr val="202020"/>
                </a:solidFill>
                <a:latin typeface="Roboto Bold"/>
              </a:rPr>
              <a:t> </a:t>
            </a:r>
            <a:r>
              <a:rPr lang="en-US" sz="3500" dirty="0" err="1">
                <a:solidFill>
                  <a:srgbClr val="202020"/>
                </a:solidFill>
                <a:latin typeface="Roboto Bold"/>
              </a:rPr>
              <a:t>các</a:t>
            </a:r>
            <a:r>
              <a:rPr lang="en-US" sz="3500" dirty="0">
                <a:solidFill>
                  <a:srgbClr val="202020"/>
                </a:solidFill>
                <a:latin typeface="Roboto Bold"/>
              </a:rPr>
              <a:t> </a:t>
            </a:r>
            <a:r>
              <a:rPr lang="en-US" sz="3500" dirty="0" err="1">
                <a:solidFill>
                  <a:srgbClr val="202020"/>
                </a:solidFill>
                <a:latin typeface="Roboto Bold"/>
              </a:rPr>
              <a:t>xe</a:t>
            </a:r>
            <a:r>
              <a:rPr lang="en-US" sz="3500" dirty="0">
                <a:solidFill>
                  <a:srgbClr val="202020"/>
                </a:solidFill>
                <a:latin typeface="Roboto Bold"/>
              </a:rPr>
              <a:t> </a:t>
            </a:r>
            <a:r>
              <a:rPr lang="en-US" sz="3500" dirty="0" err="1">
                <a:solidFill>
                  <a:srgbClr val="202020"/>
                </a:solidFill>
                <a:latin typeface="Roboto Bold"/>
              </a:rPr>
              <a:t>máy</a:t>
            </a:r>
            <a:r>
              <a:rPr lang="en-US" sz="3500" dirty="0">
                <a:solidFill>
                  <a:srgbClr val="202020"/>
                </a:solidFill>
                <a:latin typeface="Roboto Bold"/>
              </a:rPr>
              <a:t> </a:t>
            </a:r>
            <a:r>
              <a:rPr lang="en-US" sz="3500" dirty="0" err="1">
                <a:solidFill>
                  <a:srgbClr val="202020"/>
                </a:solidFill>
                <a:latin typeface="Roboto Bold"/>
              </a:rPr>
              <a:t>cũ</a:t>
            </a:r>
            <a:r>
              <a:rPr lang="en-US" sz="3500" dirty="0">
                <a:solidFill>
                  <a:srgbClr val="202020"/>
                </a:solidFill>
                <a:latin typeface="Roboto Bold"/>
              </a:rPr>
              <a:t> ở </a:t>
            </a:r>
            <a:r>
              <a:rPr lang="en-US" sz="3500" dirty="0" err="1">
                <a:solidFill>
                  <a:srgbClr val="202020"/>
                </a:solidFill>
                <a:latin typeface="Roboto Bold"/>
              </a:rPr>
              <a:t>Việt</a:t>
            </a:r>
            <a:r>
              <a:rPr lang="en-US" sz="3500" dirty="0">
                <a:solidFill>
                  <a:srgbClr val="202020"/>
                </a:solidFill>
                <a:latin typeface="Roboto Bold"/>
              </a:rPr>
              <a:t>  Nam </a:t>
            </a:r>
            <a:r>
              <a:rPr lang="en-US" sz="3500" dirty="0" err="1">
                <a:solidFill>
                  <a:srgbClr val="202020"/>
                </a:solidFill>
                <a:latin typeface="Roboto Bold"/>
              </a:rPr>
              <a:t>đã</a:t>
            </a:r>
            <a:r>
              <a:rPr lang="en-US" sz="3500" dirty="0">
                <a:solidFill>
                  <a:srgbClr val="202020"/>
                </a:solidFill>
                <a:latin typeface="Roboto Bold"/>
              </a:rPr>
              <a:t> </a:t>
            </a:r>
            <a:r>
              <a:rPr lang="en-US" sz="3500" dirty="0" err="1">
                <a:solidFill>
                  <a:srgbClr val="202020"/>
                </a:solidFill>
                <a:latin typeface="Roboto Bold"/>
              </a:rPr>
              <a:t>đi</a:t>
            </a:r>
            <a:r>
              <a:rPr lang="en-US" sz="3500" dirty="0">
                <a:solidFill>
                  <a:srgbClr val="202020"/>
                </a:solidFill>
                <a:latin typeface="Roboto Bold"/>
              </a:rPr>
              <a:t> </a:t>
            </a:r>
            <a:r>
              <a:rPr lang="en-US" sz="3500" dirty="0" err="1">
                <a:solidFill>
                  <a:srgbClr val="202020"/>
                </a:solidFill>
                <a:latin typeface="Roboto Bold"/>
              </a:rPr>
              <a:t>được</a:t>
            </a:r>
            <a:r>
              <a:rPr lang="en-US" sz="3500" dirty="0">
                <a:solidFill>
                  <a:srgbClr val="202020"/>
                </a:solidFill>
                <a:latin typeface="Roboto Bold"/>
              </a:rPr>
              <a:t> </a:t>
            </a:r>
            <a:r>
              <a:rPr lang="en-US" sz="3500" dirty="0" err="1">
                <a:solidFill>
                  <a:srgbClr val="202020"/>
                </a:solidFill>
                <a:latin typeface="Roboto Bold"/>
              </a:rPr>
              <a:t>dưới</a:t>
            </a:r>
            <a:r>
              <a:rPr lang="en-US" sz="3500" dirty="0">
                <a:solidFill>
                  <a:srgbClr val="202020"/>
                </a:solidFill>
                <a:latin typeface="Roboto Bold"/>
              </a:rPr>
              <a:t> 10.000 km.</a:t>
            </a:r>
          </a:p>
          <a:p>
            <a:pPr marL="755651" lvl="1" indent="-377825">
              <a:lnSpc>
                <a:spcPts val="7000"/>
              </a:lnSpc>
              <a:buFont typeface="Arial"/>
              <a:buChar char="•"/>
            </a:pPr>
            <a:r>
              <a:rPr lang="en-US" sz="3500" dirty="0" err="1">
                <a:solidFill>
                  <a:srgbClr val="202020"/>
                </a:solidFill>
                <a:latin typeface="Roboto Bold"/>
              </a:rPr>
              <a:t>Số</a:t>
            </a:r>
            <a:r>
              <a:rPr lang="en-US" sz="3500" dirty="0">
                <a:solidFill>
                  <a:srgbClr val="202020"/>
                </a:solidFill>
                <a:latin typeface="Roboto Bold"/>
              </a:rPr>
              <a:t> km </a:t>
            </a:r>
            <a:r>
              <a:rPr lang="en-US" sz="3500" dirty="0" err="1">
                <a:solidFill>
                  <a:srgbClr val="202020"/>
                </a:solidFill>
                <a:latin typeface="Roboto Bold"/>
              </a:rPr>
              <a:t>đã</a:t>
            </a:r>
            <a:r>
              <a:rPr lang="en-US" sz="3500" dirty="0">
                <a:solidFill>
                  <a:srgbClr val="202020"/>
                </a:solidFill>
                <a:latin typeface="Roboto Bold"/>
              </a:rPr>
              <a:t> </a:t>
            </a:r>
            <a:r>
              <a:rPr lang="en-US" sz="3500" dirty="0" err="1">
                <a:solidFill>
                  <a:srgbClr val="202020"/>
                </a:solidFill>
                <a:latin typeface="Roboto Bold"/>
              </a:rPr>
              <a:t>đi</a:t>
            </a:r>
            <a:r>
              <a:rPr lang="en-US" sz="3500" dirty="0">
                <a:solidFill>
                  <a:srgbClr val="202020"/>
                </a:solidFill>
                <a:latin typeface="Roboto Bold"/>
              </a:rPr>
              <a:t> </a:t>
            </a:r>
            <a:r>
              <a:rPr lang="en-US" sz="3500" dirty="0" err="1">
                <a:solidFill>
                  <a:srgbClr val="202020"/>
                </a:solidFill>
                <a:latin typeface="Roboto Bold"/>
              </a:rPr>
              <a:t>trung</a:t>
            </a:r>
            <a:r>
              <a:rPr lang="en-US" sz="3500" dirty="0">
                <a:solidFill>
                  <a:srgbClr val="202020"/>
                </a:solidFill>
                <a:latin typeface="Roboto Bold"/>
              </a:rPr>
              <a:t> </a:t>
            </a:r>
            <a:r>
              <a:rPr lang="en-US" sz="3500" dirty="0" err="1">
                <a:solidFill>
                  <a:srgbClr val="202020"/>
                </a:solidFill>
                <a:latin typeface="Roboto Bold"/>
              </a:rPr>
              <a:t>bình</a:t>
            </a:r>
            <a:r>
              <a:rPr lang="en-US" sz="3500" dirty="0">
                <a:solidFill>
                  <a:srgbClr val="202020"/>
                </a:solidFill>
                <a:latin typeface="Roboto Bold"/>
              </a:rPr>
              <a:t> </a:t>
            </a:r>
            <a:r>
              <a:rPr lang="en-US" sz="3500" dirty="0" err="1">
                <a:solidFill>
                  <a:srgbClr val="202020"/>
                </a:solidFill>
                <a:latin typeface="Roboto Bold"/>
              </a:rPr>
              <a:t>của</a:t>
            </a:r>
            <a:r>
              <a:rPr lang="en-US" sz="3500" dirty="0">
                <a:solidFill>
                  <a:srgbClr val="202020"/>
                </a:solidFill>
                <a:latin typeface="Roboto Bold"/>
              </a:rPr>
              <a:t> </a:t>
            </a:r>
            <a:r>
              <a:rPr lang="en-US" sz="3500" dirty="0" err="1">
                <a:solidFill>
                  <a:srgbClr val="202020"/>
                </a:solidFill>
                <a:latin typeface="Roboto Bold"/>
              </a:rPr>
              <a:t>xe</a:t>
            </a:r>
            <a:r>
              <a:rPr lang="en-US" sz="3500" dirty="0">
                <a:solidFill>
                  <a:srgbClr val="202020"/>
                </a:solidFill>
                <a:latin typeface="Roboto Bold"/>
              </a:rPr>
              <a:t> </a:t>
            </a:r>
            <a:r>
              <a:rPr lang="en-US" sz="3500" dirty="0" err="1">
                <a:solidFill>
                  <a:srgbClr val="202020"/>
                </a:solidFill>
                <a:latin typeface="Roboto Bold"/>
              </a:rPr>
              <a:t>máy</a:t>
            </a:r>
            <a:r>
              <a:rPr lang="en-US" sz="3500" dirty="0">
                <a:solidFill>
                  <a:srgbClr val="202020"/>
                </a:solidFill>
                <a:latin typeface="Roboto Bold"/>
              </a:rPr>
              <a:t> </a:t>
            </a:r>
            <a:r>
              <a:rPr lang="en-US" sz="3500" dirty="0" err="1">
                <a:solidFill>
                  <a:srgbClr val="202020"/>
                </a:solidFill>
                <a:latin typeface="Roboto Bold"/>
              </a:rPr>
              <a:t>cũ</a:t>
            </a:r>
            <a:r>
              <a:rPr lang="en-US" sz="3500" dirty="0">
                <a:solidFill>
                  <a:srgbClr val="202020"/>
                </a:solidFill>
                <a:latin typeface="Roboto Bold"/>
              </a:rPr>
              <a:t> ở </a:t>
            </a:r>
            <a:r>
              <a:rPr lang="en-US" sz="3500" dirty="0" err="1">
                <a:solidFill>
                  <a:srgbClr val="202020"/>
                </a:solidFill>
                <a:latin typeface="Roboto Bold"/>
              </a:rPr>
              <a:t>Việt</a:t>
            </a:r>
            <a:r>
              <a:rPr lang="en-US" sz="3500" dirty="0">
                <a:solidFill>
                  <a:srgbClr val="202020"/>
                </a:solidFill>
                <a:latin typeface="Roboto Bold"/>
              </a:rPr>
              <a:t> Nam </a:t>
            </a:r>
            <a:r>
              <a:rPr lang="en-US" sz="3500" dirty="0" err="1">
                <a:solidFill>
                  <a:srgbClr val="202020"/>
                </a:solidFill>
                <a:latin typeface="Roboto Bold"/>
              </a:rPr>
              <a:t>là</a:t>
            </a:r>
            <a:r>
              <a:rPr lang="en-US" sz="3500" dirty="0">
                <a:solidFill>
                  <a:srgbClr val="202020"/>
                </a:solidFill>
                <a:latin typeface="Roboto Bold"/>
              </a:rPr>
              <a:t> 5.000 km.</a:t>
            </a:r>
          </a:p>
          <a:p>
            <a:pPr marL="755651" lvl="1" indent="-377825">
              <a:lnSpc>
                <a:spcPts val="7000"/>
              </a:lnSpc>
              <a:buFont typeface="Arial"/>
              <a:buChar char="•"/>
            </a:pPr>
            <a:r>
              <a:rPr lang="en-US" sz="3500" dirty="0" err="1">
                <a:solidFill>
                  <a:srgbClr val="202020"/>
                </a:solidFill>
                <a:latin typeface="Roboto Bold"/>
              </a:rPr>
              <a:t>Có</a:t>
            </a:r>
            <a:r>
              <a:rPr lang="en-US" sz="3500" dirty="0">
                <a:solidFill>
                  <a:srgbClr val="202020"/>
                </a:solidFill>
                <a:latin typeface="Roboto Bold"/>
              </a:rPr>
              <a:t> </a:t>
            </a:r>
            <a:r>
              <a:rPr lang="en-US" sz="3500" dirty="0" err="1">
                <a:solidFill>
                  <a:srgbClr val="202020"/>
                </a:solidFill>
                <a:latin typeface="Roboto Bold"/>
              </a:rPr>
              <a:t>một</a:t>
            </a:r>
            <a:r>
              <a:rPr lang="en-US" sz="3500" dirty="0">
                <a:solidFill>
                  <a:srgbClr val="202020"/>
                </a:solidFill>
                <a:latin typeface="Roboto Bold"/>
              </a:rPr>
              <a:t> </a:t>
            </a:r>
            <a:r>
              <a:rPr lang="en-US" sz="3500" dirty="0" err="1">
                <a:solidFill>
                  <a:srgbClr val="202020"/>
                </a:solidFill>
                <a:latin typeface="Roboto Bold"/>
              </a:rPr>
              <a:t>số</a:t>
            </a:r>
            <a:r>
              <a:rPr lang="en-US" sz="3500" dirty="0">
                <a:solidFill>
                  <a:srgbClr val="202020"/>
                </a:solidFill>
                <a:latin typeface="Roboto Bold"/>
              </a:rPr>
              <a:t> </a:t>
            </a:r>
            <a:r>
              <a:rPr lang="en-US" sz="3500" dirty="0" err="1">
                <a:solidFill>
                  <a:srgbClr val="202020"/>
                </a:solidFill>
                <a:latin typeface="Roboto Bold"/>
              </a:rPr>
              <a:t>xe</a:t>
            </a:r>
            <a:r>
              <a:rPr lang="en-US" sz="3500" dirty="0">
                <a:solidFill>
                  <a:srgbClr val="202020"/>
                </a:solidFill>
                <a:latin typeface="Roboto Bold"/>
              </a:rPr>
              <a:t> </a:t>
            </a:r>
            <a:r>
              <a:rPr lang="en-US" sz="3500" dirty="0" err="1">
                <a:solidFill>
                  <a:srgbClr val="202020"/>
                </a:solidFill>
                <a:latin typeface="Roboto Bold"/>
              </a:rPr>
              <a:t>máy</a:t>
            </a:r>
            <a:r>
              <a:rPr lang="en-US" sz="3500" dirty="0">
                <a:solidFill>
                  <a:srgbClr val="202020"/>
                </a:solidFill>
                <a:latin typeface="Roboto Bold"/>
              </a:rPr>
              <a:t> </a:t>
            </a:r>
            <a:r>
              <a:rPr lang="en-US" sz="3500" dirty="0" err="1">
                <a:solidFill>
                  <a:srgbClr val="202020"/>
                </a:solidFill>
                <a:latin typeface="Roboto Bold"/>
              </a:rPr>
              <a:t>cũ</a:t>
            </a:r>
            <a:r>
              <a:rPr lang="en-US" sz="3500" dirty="0">
                <a:solidFill>
                  <a:srgbClr val="202020"/>
                </a:solidFill>
                <a:latin typeface="Roboto Bold"/>
              </a:rPr>
              <a:t> </a:t>
            </a:r>
            <a:r>
              <a:rPr lang="en-US" sz="3500" dirty="0" err="1">
                <a:solidFill>
                  <a:srgbClr val="202020"/>
                </a:solidFill>
                <a:latin typeface="Roboto Bold"/>
              </a:rPr>
              <a:t>đã</a:t>
            </a:r>
            <a:r>
              <a:rPr lang="en-US" sz="3500" dirty="0">
                <a:solidFill>
                  <a:srgbClr val="202020"/>
                </a:solidFill>
                <a:latin typeface="Roboto Bold"/>
              </a:rPr>
              <a:t> </a:t>
            </a:r>
            <a:r>
              <a:rPr lang="en-US" sz="3500" dirty="0" err="1">
                <a:solidFill>
                  <a:srgbClr val="202020"/>
                </a:solidFill>
                <a:latin typeface="Roboto Bold"/>
              </a:rPr>
              <a:t>đi</a:t>
            </a:r>
            <a:r>
              <a:rPr lang="en-US" sz="3500" dirty="0">
                <a:solidFill>
                  <a:srgbClr val="202020"/>
                </a:solidFill>
                <a:latin typeface="Roboto Bold"/>
              </a:rPr>
              <a:t> </a:t>
            </a:r>
            <a:r>
              <a:rPr lang="en-US" sz="3500" dirty="0" err="1">
                <a:solidFill>
                  <a:srgbClr val="202020"/>
                </a:solidFill>
                <a:latin typeface="Roboto Bold"/>
              </a:rPr>
              <a:t>được</a:t>
            </a:r>
            <a:r>
              <a:rPr lang="en-US" sz="3500" dirty="0">
                <a:solidFill>
                  <a:srgbClr val="202020"/>
                </a:solidFill>
                <a:latin typeface="Roboto Bold"/>
              </a:rPr>
              <a:t> </a:t>
            </a:r>
            <a:r>
              <a:rPr lang="en-US" sz="3500" dirty="0" err="1">
                <a:solidFill>
                  <a:srgbClr val="202020"/>
                </a:solidFill>
                <a:latin typeface="Roboto Bold"/>
              </a:rPr>
              <a:t>hơn</a:t>
            </a:r>
            <a:r>
              <a:rPr lang="en-US" sz="3500" dirty="0">
                <a:solidFill>
                  <a:srgbClr val="202020"/>
                </a:solidFill>
                <a:latin typeface="Roboto Bold"/>
              </a:rPr>
              <a:t> 50.000 km.</a:t>
            </a:r>
          </a:p>
          <a:p>
            <a:pPr>
              <a:lnSpc>
                <a:spcPts val="7000"/>
              </a:lnSpc>
            </a:pPr>
            <a:endParaRPr lang="en-US" sz="3500" dirty="0">
              <a:solidFill>
                <a:srgbClr val="202020"/>
              </a:solidFill>
              <a:latin typeface="Roboto Bold"/>
            </a:endParaRPr>
          </a:p>
        </p:txBody>
      </p:sp>
      <p:grpSp>
        <p:nvGrpSpPr>
          <p:cNvPr id="9" name="Group 9"/>
          <p:cNvGrpSpPr/>
          <p:nvPr/>
        </p:nvGrpSpPr>
        <p:grpSpPr>
          <a:xfrm>
            <a:off x="17202962" y="0"/>
            <a:ext cx="1085038" cy="1085038"/>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8F5B"/>
            </a:solidFill>
          </p:spPr>
        </p:sp>
        <p:sp>
          <p:nvSpPr>
            <p:cNvPr id="11" name="TextBox 11"/>
            <p:cNvSpPr txBox="1"/>
            <p:nvPr/>
          </p:nvSpPr>
          <p:spPr>
            <a:xfrm>
              <a:off x="76200" y="-9525"/>
              <a:ext cx="660400" cy="746125"/>
            </a:xfrm>
            <a:prstGeom prst="rect">
              <a:avLst/>
            </a:prstGeom>
          </p:spPr>
          <p:txBody>
            <a:bodyPr lIns="50800" tIns="50800" rIns="50800" bIns="50800" rtlCol="0" anchor="ctr"/>
            <a:lstStyle/>
            <a:p>
              <a:pPr algn="ctr">
                <a:lnSpc>
                  <a:spcPts val="4900"/>
                </a:lnSpc>
                <a:spcBef>
                  <a:spcPct val="0"/>
                </a:spcBef>
              </a:pPr>
              <a:r>
                <a:rPr lang="en-US" sz="3500">
                  <a:solidFill>
                    <a:srgbClr val="000000"/>
                  </a:solidFill>
                  <a:latin typeface="Roboto"/>
                </a:rPr>
                <a:t>8</a:t>
              </a: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5111" b="-15111"/>
            </a:stretch>
          </a:blipFill>
        </p:spPr>
      </p:sp>
      <p:grpSp>
        <p:nvGrpSpPr>
          <p:cNvPr id="3" name="Group 3"/>
          <p:cNvGrpSpPr>
            <a:grpSpLocks noChangeAspect="1"/>
          </p:cNvGrpSpPr>
          <p:nvPr/>
        </p:nvGrpSpPr>
        <p:grpSpPr>
          <a:xfrm rot="186815">
            <a:off x="-1599122" y="5790307"/>
            <a:ext cx="21938503" cy="15194445"/>
            <a:chOff x="0" y="0"/>
            <a:chExt cx="3429000" cy="2374900"/>
          </a:xfrm>
        </p:grpSpPr>
        <p:sp>
          <p:nvSpPr>
            <p:cNvPr id="4" name="Freeform 4"/>
            <p:cNvSpPr/>
            <p:nvPr/>
          </p:nvSpPr>
          <p:spPr>
            <a:xfrm>
              <a:off x="50800" y="76200"/>
              <a:ext cx="3340100" cy="2235200"/>
            </a:xfrm>
            <a:custGeom>
              <a:avLst/>
              <a:gdLst/>
              <a:ahLst/>
              <a:cxnLst/>
              <a:rect l="l" t="t" r="r" b="b"/>
              <a:pathLst>
                <a:path w="3340100" h="2235200">
                  <a:moveTo>
                    <a:pt x="2171700" y="25400"/>
                  </a:moveTo>
                  <a:lnTo>
                    <a:pt x="2400300" y="0"/>
                  </a:lnTo>
                  <a:lnTo>
                    <a:pt x="2641600" y="38100"/>
                  </a:lnTo>
                  <a:lnTo>
                    <a:pt x="2984500" y="38100"/>
                  </a:lnTo>
                  <a:cubicBezTo>
                    <a:pt x="2984500" y="38100"/>
                    <a:pt x="3086100" y="12700"/>
                    <a:pt x="3098800" y="38100"/>
                  </a:cubicBezTo>
                  <a:cubicBezTo>
                    <a:pt x="3111500" y="63500"/>
                    <a:pt x="3162300" y="228600"/>
                    <a:pt x="3162300" y="228600"/>
                  </a:cubicBezTo>
                  <a:cubicBezTo>
                    <a:pt x="3162300" y="228600"/>
                    <a:pt x="3213100" y="304800"/>
                    <a:pt x="3200400" y="355600"/>
                  </a:cubicBezTo>
                  <a:cubicBezTo>
                    <a:pt x="3187700" y="406400"/>
                    <a:pt x="3225800" y="520700"/>
                    <a:pt x="3225800" y="520700"/>
                  </a:cubicBezTo>
                  <a:cubicBezTo>
                    <a:pt x="3225800" y="520700"/>
                    <a:pt x="3251200" y="571500"/>
                    <a:pt x="3225800" y="622300"/>
                  </a:cubicBezTo>
                  <a:cubicBezTo>
                    <a:pt x="3225800" y="622300"/>
                    <a:pt x="3213100" y="762000"/>
                    <a:pt x="3238500" y="812800"/>
                  </a:cubicBezTo>
                  <a:cubicBezTo>
                    <a:pt x="3238500" y="812800"/>
                    <a:pt x="3276600" y="838200"/>
                    <a:pt x="3251200" y="1003300"/>
                  </a:cubicBezTo>
                  <a:lnTo>
                    <a:pt x="3263900" y="1181100"/>
                  </a:lnTo>
                  <a:cubicBezTo>
                    <a:pt x="3263900" y="1181100"/>
                    <a:pt x="3238500" y="1257300"/>
                    <a:pt x="3251200" y="1308100"/>
                  </a:cubicBezTo>
                  <a:lnTo>
                    <a:pt x="3276600" y="1562100"/>
                  </a:lnTo>
                  <a:lnTo>
                    <a:pt x="3327400" y="1701800"/>
                  </a:lnTo>
                  <a:lnTo>
                    <a:pt x="3327400" y="1854200"/>
                  </a:lnTo>
                  <a:lnTo>
                    <a:pt x="3340100" y="1955800"/>
                  </a:lnTo>
                  <a:cubicBezTo>
                    <a:pt x="3340100" y="1955800"/>
                    <a:pt x="3314700" y="2019300"/>
                    <a:pt x="3213100" y="2044700"/>
                  </a:cubicBezTo>
                  <a:cubicBezTo>
                    <a:pt x="3213100" y="2044700"/>
                    <a:pt x="3149600" y="2044700"/>
                    <a:pt x="3098800" y="2082800"/>
                  </a:cubicBezTo>
                  <a:cubicBezTo>
                    <a:pt x="3048000" y="2120900"/>
                    <a:pt x="2933700" y="2197100"/>
                    <a:pt x="2870200" y="2184400"/>
                  </a:cubicBezTo>
                  <a:cubicBezTo>
                    <a:pt x="2870200" y="2184400"/>
                    <a:pt x="2717800" y="2171700"/>
                    <a:pt x="2692400" y="2146300"/>
                  </a:cubicBezTo>
                  <a:cubicBezTo>
                    <a:pt x="2692400" y="2146300"/>
                    <a:pt x="2590800" y="2133600"/>
                    <a:pt x="2565400" y="2133600"/>
                  </a:cubicBezTo>
                  <a:cubicBezTo>
                    <a:pt x="2540000" y="2133600"/>
                    <a:pt x="2476500" y="2146300"/>
                    <a:pt x="2476500" y="2146300"/>
                  </a:cubicBezTo>
                  <a:cubicBezTo>
                    <a:pt x="2476500" y="2146300"/>
                    <a:pt x="2400300" y="2171700"/>
                    <a:pt x="2362200" y="2159000"/>
                  </a:cubicBezTo>
                  <a:cubicBezTo>
                    <a:pt x="2324100" y="2146300"/>
                    <a:pt x="2298700" y="2146300"/>
                    <a:pt x="2222500" y="2159000"/>
                  </a:cubicBezTo>
                  <a:cubicBezTo>
                    <a:pt x="2222500" y="2159000"/>
                    <a:pt x="2197100" y="2184400"/>
                    <a:pt x="2019300" y="2184400"/>
                  </a:cubicBezTo>
                  <a:cubicBezTo>
                    <a:pt x="2019300" y="2184400"/>
                    <a:pt x="1866900" y="2235200"/>
                    <a:pt x="1790700" y="2184400"/>
                  </a:cubicBezTo>
                  <a:cubicBezTo>
                    <a:pt x="1790700" y="2184400"/>
                    <a:pt x="1765300" y="2146300"/>
                    <a:pt x="1549400" y="2159000"/>
                  </a:cubicBezTo>
                  <a:cubicBezTo>
                    <a:pt x="1549400" y="2159000"/>
                    <a:pt x="1397000" y="2171700"/>
                    <a:pt x="1371600" y="2159000"/>
                  </a:cubicBezTo>
                  <a:lnTo>
                    <a:pt x="1066800" y="2197100"/>
                  </a:lnTo>
                  <a:cubicBezTo>
                    <a:pt x="1066800" y="2197100"/>
                    <a:pt x="723900" y="2184400"/>
                    <a:pt x="673100" y="2171700"/>
                  </a:cubicBezTo>
                  <a:cubicBezTo>
                    <a:pt x="622300" y="2159000"/>
                    <a:pt x="419100" y="2120900"/>
                    <a:pt x="393700" y="2146300"/>
                  </a:cubicBezTo>
                  <a:cubicBezTo>
                    <a:pt x="368300" y="2171700"/>
                    <a:pt x="215900" y="2171700"/>
                    <a:pt x="190500" y="2159000"/>
                  </a:cubicBezTo>
                  <a:cubicBezTo>
                    <a:pt x="165100" y="2146300"/>
                    <a:pt x="127000" y="2044700"/>
                    <a:pt x="114300" y="1993900"/>
                  </a:cubicBezTo>
                  <a:cubicBezTo>
                    <a:pt x="101600" y="1943100"/>
                    <a:pt x="101600" y="1803400"/>
                    <a:pt x="101600" y="1778000"/>
                  </a:cubicBezTo>
                  <a:cubicBezTo>
                    <a:pt x="101600" y="1752600"/>
                    <a:pt x="63500" y="1714500"/>
                    <a:pt x="63500" y="1714500"/>
                  </a:cubicBezTo>
                  <a:lnTo>
                    <a:pt x="88900" y="1562100"/>
                  </a:lnTo>
                  <a:cubicBezTo>
                    <a:pt x="88900" y="1562100"/>
                    <a:pt x="88900" y="1435100"/>
                    <a:pt x="63500" y="1397000"/>
                  </a:cubicBezTo>
                  <a:cubicBezTo>
                    <a:pt x="38100" y="1358900"/>
                    <a:pt x="63500" y="1206500"/>
                    <a:pt x="63500" y="1206500"/>
                  </a:cubicBezTo>
                  <a:cubicBezTo>
                    <a:pt x="63500" y="1206500"/>
                    <a:pt x="38100" y="1079500"/>
                    <a:pt x="50800" y="1041400"/>
                  </a:cubicBezTo>
                  <a:cubicBezTo>
                    <a:pt x="63500" y="1003300"/>
                    <a:pt x="76200" y="939800"/>
                    <a:pt x="76200" y="901700"/>
                  </a:cubicBezTo>
                  <a:cubicBezTo>
                    <a:pt x="76200" y="863600"/>
                    <a:pt x="50800" y="673100"/>
                    <a:pt x="50800" y="673100"/>
                  </a:cubicBezTo>
                  <a:lnTo>
                    <a:pt x="25400" y="571500"/>
                  </a:lnTo>
                  <a:cubicBezTo>
                    <a:pt x="25400" y="571500"/>
                    <a:pt x="0" y="508000"/>
                    <a:pt x="12700" y="393700"/>
                  </a:cubicBezTo>
                  <a:cubicBezTo>
                    <a:pt x="25400" y="279400"/>
                    <a:pt x="12700" y="279400"/>
                    <a:pt x="12700" y="279400"/>
                  </a:cubicBezTo>
                  <a:lnTo>
                    <a:pt x="215900" y="190500"/>
                  </a:lnTo>
                  <a:cubicBezTo>
                    <a:pt x="215900" y="190500"/>
                    <a:pt x="317500" y="76200"/>
                    <a:pt x="482600" y="76200"/>
                  </a:cubicBezTo>
                  <a:lnTo>
                    <a:pt x="609600" y="114300"/>
                  </a:lnTo>
                  <a:cubicBezTo>
                    <a:pt x="609600" y="114300"/>
                    <a:pt x="660400" y="139700"/>
                    <a:pt x="749300" y="127000"/>
                  </a:cubicBezTo>
                  <a:cubicBezTo>
                    <a:pt x="838200" y="114300"/>
                    <a:pt x="914400" y="88900"/>
                    <a:pt x="914400" y="88900"/>
                  </a:cubicBezTo>
                  <a:cubicBezTo>
                    <a:pt x="914400" y="88900"/>
                    <a:pt x="1003300" y="114300"/>
                    <a:pt x="1066800" y="88900"/>
                  </a:cubicBezTo>
                  <a:lnTo>
                    <a:pt x="1117600" y="76200"/>
                  </a:lnTo>
                  <a:lnTo>
                    <a:pt x="1143000" y="76200"/>
                  </a:lnTo>
                  <a:cubicBezTo>
                    <a:pt x="1143000" y="76200"/>
                    <a:pt x="1181100" y="50800"/>
                    <a:pt x="1206500" y="76200"/>
                  </a:cubicBezTo>
                  <a:cubicBezTo>
                    <a:pt x="1206500" y="76200"/>
                    <a:pt x="1231900" y="50800"/>
                    <a:pt x="1270000" y="63500"/>
                  </a:cubicBezTo>
                  <a:cubicBezTo>
                    <a:pt x="1270000" y="63500"/>
                    <a:pt x="1346200" y="38100"/>
                    <a:pt x="1346200" y="38100"/>
                  </a:cubicBezTo>
                  <a:cubicBezTo>
                    <a:pt x="1346200" y="38100"/>
                    <a:pt x="1435100" y="38100"/>
                    <a:pt x="1435100" y="38100"/>
                  </a:cubicBezTo>
                  <a:lnTo>
                    <a:pt x="1524000" y="63500"/>
                  </a:lnTo>
                  <a:lnTo>
                    <a:pt x="1765300" y="63500"/>
                  </a:lnTo>
                  <a:lnTo>
                    <a:pt x="1892300" y="50800"/>
                  </a:lnTo>
                  <a:lnTo>
                    <a:pt x="1943100" y="76200"/>
                  </a:lnTo>
                  <a:lnTo>
                    <a:pt x="2019300" y="50800"/>
                  </a:lnTo>
                  <a:lnTo>
                    <a:pt x="2171700" y="25400"/>
                  </a:lnTo>
                  <a:close/>
                </a:path>
              </a:pathLst>
            </a:custGeom>
            <a:blipFill>
              <a:blip r:embed="rId3"/>
              <a:stretch>
                <a:fillRect t="-278" b="-278"/>
              </a:stretch>
            </a:blipFill>
          </p:spPr>
        </p:sp>
        <p:sp>
          <p:nvSpPr>
            <p:cNvPr id="5" name="Freeform 5"/>
            <p:cNvSpPr/>
            <p:nvPr/>
          </p:nvSpPr>
          <p:spPr>
            <a:xfrm>
              <a:off x="0" y="0"/>
              <a:ext cx="3429000" cy="2374900"/>
            </a:xfrm>
            <a:custGeom>
              <a:avLst/>
              <a:gdLst/>
              <a:ahLst/>
              <a:cxnLst/>
              <a:rect l="l" t="t" r="r" b="b"/>
              <a:pathLst>
                <a:path w="3429000" h="2374900">
                  <a:moveTo>
                    <a:pt x="3429000" y="2374900"/>
                  </a:moveTo>
                  <a:lnTo>
                    <a:pt x="0" y="2374900"/>
                  </a:lnTo>
                  <a:lnTo>
                    <a:pt x="0" y="0"/>
                  </a:lnTo>
                  <a:lnTo>
                    <a:pt x="3429000" y="0"/>
                  </a:lnTo>
                  <a:lnTo>
                    <a:pt x="3429000" y="2374900"/>
                  </a:lnTo>
                  <a:close/>
                </a:path>
              </a:pathLst>
            </a:custGeom>
            <a:blipFill>
              <a:blip r:embed="rId4"/>
              <a:stretch>
                <a:fillRect l="-2902" t="-10996" r="-2492" b="-11124"/>
              </a:stretch>
            </a:blipFill>
          </p:spPr>
        </p:sp>
      </p:grpSp>
      <p:sp>
        <p:nvSpPr>
          <p:cNvPr id="6" name="Freeform 6"/>
          <p:cNvSpPr/>
          <p:nvPr/>
        </p:nvSpPr>
        <p:spPr>
          <a:xfrm>
            <a:off x="-180461" y="1516080"/>
            <a:ext cx="9474390" cy="4623288"/>
          </a:xfrm>
          <a:custGeom>
            <a:avLst/>
            <a:gdLst/>
            <a:ahLst/>
            <a:cxnLst/>
            <a:rect l="l" t="t" r="r" b="b"/>
            <a:pathLst>
              <a:path w="9474390" h="4623288">
                <a:moveTo>
                  <a:pt x="0" y="0"/>
                </a:moveTo>
                <a:lnTo>
                  <a:pt x="9474390" y="0"/>
                </a:lnTo>
                <a:lnTo>
                  <a:pt x="9474390" y="4623288"/>
                </a:lnTo>
                <a:lnTo>
                  <a:pt x="0" y="4623288"/>
                </a:lnTo>
                <a:lnTo>
                  <a:pt x="0" y="0"/>
                </a:lnTo>
                <a:close/>
              </a:path>
            </a:pathLst>
          </a:custGeom>
          <a:blipFill>
            <a:blip r:embed="rId5"/>
            <a:stretch>
              <a:fillRect/>
            </a:stretch>
          </a:blipFill>
        </p:spPr>
      </p:sp>
      <p:sp>
        <p:nvSpPr>
          <p:cNvPr id="7" name="Freeform 7"/>
          <p:cNvSpPr/>
          <p:nvPr/>
        </p:nvSpPr>
        <p:spPr>
          <a:xfrm>
            <a:off x="9198679" y="1684530"/>
            <a:ext cx="9146033" cy="4286389"/>
          </a:xfrm>
          <a:custGeom>
            <a:avLst/>
            <a:gdLst/>
            <a:ahLst/>
            <a:cxnLst/>
            <a:rect l="l" t="t" r="r" b="b"/>
            <a:pathLst>
              <a:path w="9146033" h="4286389">
                <a:moveTo>
                  <a:pt x="0" y="0"/>
                </a:moveTo>
                <a:lnTo>
                  <a:pt x="9146033" y="0"/>
                </a:lnTo>
                <a:lnTo>
                  <a:pt x="9146033" y="4286388"/>
                </a:lnTo>
                <a:lnTo>
                  <a:pt x="0" y="4286388"/>
                </a:lnTo>
                <a:lnTo>
                  <a:pt x="0" y="0"/>
                </a:lnTo>
                <a:close/>
              </a:path>
            </a:pathLst>
          </a:custGeom>
          <a:blipFill>
            <a:blip r:embed="rId6"/>
            <a:stretch>
              <a:fillRect/>
            </a:stretch>
          </a:blipFill>
        </p:spPr>
      </p:sp>
      <p:sp>
        <p:nvSpPr>
          <p:cNvPr id="8" name="TextBox 8"/>
          <p:cNvSpPr txBox="1"/>
          <p:nvPr/>
        </p:nvSpPr>
        <p:spPr>
          <a:xfrm>
            <a:off x="2114787" y="354721"/>
            <a:ext cx="14472584" cy="1013460"/>
          </a:xfrm>
          <a:prstGeom prst="rect">
            <a:avLst/>
          </a:prstGeom>
        </p:spPr>
        <p:txBody>
          <a:bodyPr lIns="0" tIns="0" rIns="0" bIns="0" rtlCol="0" anchor="t">
            <a:spAutoFit/>
          </a:bodyPr>
          <a:lstStyle/>
          <a:p>
            <a:pPr algn="ctr">
              <a:lnSpc>
                <a:spcPts val="7769"/>
              </a:lnSpc>
            </a:pPr>
            <a:r>
              <a:rPr lang="en-US" sz="6999">
                <a:solidFill>
                  <a:srgbClr val="202020"/>
                </a:solidFill>
                <a:latin typeface="Roboto Bold"/>
              </a:rPr>
              <a:t>PHÂN TÍCH THĂM DÒ/SƠ BỘ</a:t>
            </a:r>
          </a:p>
        </p:txBody>
      </p:sp>
      <p:sp>
        <p:nvSpPr>
          <p:cNvPr id="9" name="TextBox 9"/>
          <p:cNvSpPr txBox="1"/>
          <p:nvPr/>
        </p:nvSpPr>
        <p:spPr>
          <a:xfrm>
            <a:off x="2802843" y="7114865"/>
            <a:ext cx="12349506" cy="2587625"/>
          </a:xfrm>
          <a:prstGeom prst="rect">
            <a:avLst/>
          </a:prstGeom>
        </p:spPr>
        <p:txBody>
          <a:bodyPr lIns="0" tIns="0" rIns="0" bIns="0" rtlCol="0" anchor="t">
            <a:spAutoFit/>
          </a:bodyPr>
          <a:lstStyle/>
          <a:p>
            <a:pPr algn="ctr">
              <a:lnSpc>
                <a:spcPts val="7000"/>
              </a:lnSpc>
            </a:pPr>
            <a:r>
              <a:rPr lang="en-US" sz="3500" dirty="0" err="1">
                <a:solidFill>
                  <a:srgbClr val="202020"/>
                </a:solidFill>
                <a:latin typeface="Roboto Bold"/>
              </a:rPr>
              <a:t>Cả</a:t>
            </a:r>
            <a:r>
              <a:rPr lang="en-US" sz="3500" dirty="0">
                <a:solidFill>
                  <a:srgbClr val="202020"/>
                </a:solidFill>
                <a:latin typeface="Roboto Bold"/>
              </a:rPr>
              <a:t> </a:t>
            </a:r>
            <a:r>
              <a:rPr lang="en-US" sz="3500" dirty="0" err="1">
                <a:solidFill>
                  <a:srgbClr val="202020"/>
                </a:solidFill>
                <a:latin typeface="Roboto Bold"/>
              </a:rPr>
              <a:t>hai</a:t>
            </a:r>
            <a:r>
              <a:rPr lang="en-US" sz="3500" dirty="0">
                <a:solidFill>
                  <a:srgbClr val="202020"/>
                </a:solidFill>
                <a:latin typeface="Roboto Bold"/>
              </a:rPr>
              <a:t> </a:t>
            </a:r>
            <a:r>
              <a:rPr lang="en-US" sz="3500" dirty="0" err="1">
                <a:solidFill>
                  <a:srgbClr val="202020"/>
                </a:solidFill>
                <a:latin typeface="Roboto Bold"/>
              </a:rPr>
              <a:t>đồ</a:t>
            </a:r>
            <a:r>
              <a:rPr lang="en-US" sz="3500" dirty="0">
                <a:solidFill>
                  <a:srgbClr val="202020"/>
                </a:solidFill>
                <a:latin typeface="Roboto Bold"/>
              </a:rPr>
              <a:t> </a:t>
            </a:r>
            <a:r>
              <a:rPr lang="en-US" sz="3500" dirty="0" err="1">
                <a:solidFill>
                  <a:srgbClr val="202020"/>
                </a:solidFill>
                <a:latin typeface="Roboto Bold"/>
              </a:rPr>
              <a:t>thị</a:t>
            </a:r>
            <a:r>
              <a:rPr lang="en-US" sz="3500" dirty="0">
                <a:solidFill>
                  <a:srgbClr val="202020"/>
                </a:solidFill>
                <a:latin typeface="Roboto Bold"/>
              </a:rPr>
              <a:t> </a:t>
            </a:r>
            <a:r>
              <a:rPr lang="en-US" sz="3500" dirty="0" err="1">
                <a:solidFill>
                  <a:srgbClr val="202020"/>
                </a:solidFill>
                <a:latin typeface="Roboto Bold"/>
              </a:rPr>
              <a:t>đều</a:t>
            </a:r>
            <a:r>
              <a:rPr lang="en-US" sz="3500" dirty="0">
                <a:solidFill>
                  <a:srgbClr val="202020"/>
                </a:solidFill>
                <a:latin typeface="Roboto Bold"/>
              </a:rPr>
              <a:t> </a:t>
            </a:r>
            <a:r>
              <a:rPr lang="en-US" sz="3500" dirty="0" err="1">
                <a:solidFill>
                  <a:srgbClr val="202020"/>
                </a:solidFill>
                <a:latin typeface="Roboto Bold"/>
              </a:rPr>
              <a:t>cho</a:t>
            </a:r>
            <a:r>
              <a:rPr lang="en-US" sz="3500" dirty="0">
                <a:solidFill>
                  <a:srgbClr val="202020"/>
                </a:solidFill>
                <a:latin typeface="Roboto Bold"/>
              </a:rPr>
              <a:t> </a:t>
            </a:r>
            <a:r>
              <a:rPr lang="en-US" sz="3500" dirty="0" err="1">
                <a:solidFill>
                  <a:srgbClr val="202020"/>
                </a:solidFill>
                <a:latin typeface="Roboto Bold"/>
              </a:rPr>
              <a:t>thấy</a:t>
            </a:r>
            <a:r>
              <a:rPr lang="en-US" sz="3500" dirty="0">
                <a:solidFill>
                  <a:srgbClr val="202020"/>
                </a:solidFill>
                <a:latin typeface="Roboto Bold"/>
              </a:rPr>
              <a:t> </a:t>
            </a:r>
            <a:r>
              <a:rPr lang="en-US" sz="3500" dirty="0" err="1">
                <a:solidFill>
                  <a:srgbClr val="202020"/>
                </a:solidFill>
                <a:latin typeface="Roboto Bold"/>
              </a:rPr>
              <a:t>mối</a:t>
            </a:r>
            <a:r>
              <a:rPr lang="en-US" sz="3500" dirty="0">
                <a:solidFill>
                  <a:srgbClr val="202020"/>
                </a:solidFill>
                <a:latin typeface="Roboto Bold"/>
              </a:rPr>
              <a:t> </a:t>
            </a:r>
            <a:r>
              <a:rPr lang="en-US" sz="3500" dirty="0" err="1">
                <a:solidFill>
                  <a:srgbClr val="202020"/>
                </a:solidFill>
                <a:latin typeface="Roboto Bold"/>
              </a:rPr>
              <a:t>quan</a:t>
            </a:r>
            <a:r>
              <a:rPr lang="en-US" sz="3500" dirty="0">
                <a:solidFill>
                  <a:srgbClr val="202020"/>
                </a:solidFill>
                <a:latin typeface="Roboto Bold"/>
              </a:rPr>
              <a:t> </a:t>
            </a:r>
            <a:r>
              <a:rPr lang="en-US" sz="3500" dirty="0" err="1">
                <a:solidFill>
                  <a:srgbClr val="202020"/>
                </a:solidFill>
                <a:latin typeface="Roboto Bold"/>
              </a:rPr>
              <a:t>hệ</a:t>
            </a:r>
            <a:r>
              <a:rPr lang="en-US" sz="3500" dirty="0">
                <a:solidFill>
                  <a:srgbClr val="202020"/>
                </a:solidFill>
                <a:latin typeface="Roboto Bold"/>
              </a:rPr>
              <a:t> </a:t>
            </a:r>
            <a:r>
              <a:rPr lang="en-US" sz="3500" dirty="0" err="1">
                <a:solidFill>
                  <a:srgbClr val="202020"/>
                </a:solidFill>
                <a:latin typeface="Roboto Bold"/>
              </a:rPr>
              <a:t>tiêu</a:t>
            </a:r>
            <a:r>
              <a:rPr lang="en-US" sz="3500" dirty="0">
                <a:solidFill>
                  <a:srgbClr val="202020"/>
                </a:solidFill>
                <a:latin typeface="Roboto Bold"/>
              </a:rPr>
              <a:t> </a:t>
            </a:r>
            <a:r>
              <a:rPr lang="en-US" sz="3500" dirty="0" err="1">
                <a:solidFill>
                  <a:srgbClr val="202020"/>
                </a:solidFill>
                <a:latin typeface="Roboto Bold"/>
              </a:rPr>
              <a:t>cực</a:t>
            </a:r>
            <a:r>
              <a:rPr lang="en-US" sz="3500" dirty="0">
                <a:solidFill>
                  <a:srgbClr val="202020"/>
                </a:solidFill>
                <a:latin typeface="Roboto Bold"/>
              </a:rPr>
              <a:t> </a:t>
            </a:r>
            <a:r>
              <a:rPr lang="en-US" sz="3500" dirty="0" err="1">
                <a:solidFill>
                  <a:srgbClr val="202020"/>
                </a:solidFill>
                <a:latin typeface="Roboto Bold"/>
              </a:rPr>
              <a:t>giữa</a:t>
            </a:r>
            <a:r>
              <a:rPr lang="en-US" sz="3500" dirty="0">
                <a:solidFill>
                  <a:srgbClr val="202020"/>
                </a:solidFill>
                <a:latin typeface="Roboto Bold"/>
              </a:rPr>
              <a:t> </a:t>
            </a:r>
            <a:r>
              <a:rPr lang="en-US" sz="3500" dirty="0" err="1">
                <a:solidFill>
                  <a:srgbClr val="202020"/>
                </a:solidFill>
                <a:latin typeface="Roboto Bold"/>
              </a:rPr>
              <a:t>giá</a:t>
            </a:r>
            <a:r>
              <a:rPr lang="en-US" sz="3500" dirty="0">
                <a:solidFill>
                  <a:srgbClr val="202020"/>
                </a:solidFill>
                <a:latin typeface="Roboto Bold"/>
              </a:rPr>
              <a:t> </a:t>
            </a:r>
            <a:r>
              <a:rPr lang="en-US" sz="3500" dirty="0" err="1">
                <a:solidFill>
                  <a:srgbClr val="202020"/>
                </a:solidFill>
                <a:latin typeface="Roboto Bold"/>
              </a:rPr>
              <a:t>bán</a:t>
            </a:r>
            <a:r>
              <a:rPr lang="en-US" sz="3500" dirty="0">
                <a:solidFill>
                  <a:srgbClr val="202020"/>
                </a:solidFill>
                <a:latin typeface="Roboto Bold"/>
              </a:rPr>
              <a:t> </a:t>
            </a:r>
            <a:r>
              <a:rPr lang="en-US" sz="3500" dirty="0" err="1">
                <a:solidFill>
                  <a:srgbClr val="202020"/>
                </a:solidFill>
                <a:latin typeface="Roboto Bold"/>
              </a:rPr>
              <a:t>và</a:t>
            </a:r>
            <a:r>
              <a:rPr lang="en-US" sz="3500" dirty="0">
                <a:solidFill>
                  <a:srgbClr val="202020"/>
                </a:solidFill>
                <a:latin typeface="Roboto Bold"/>
              </a:rPr>
              <a:t> </a:t>
            </a:r>
            <a:r>
              <a:rPr lang="en-US" sz="3500" dirty="0" err="1">
                <a:solidFill>
                  <a:srgbClr val="202020"/>
                </a:solidFill>
                <a:latin typeface="Roboto Bold"/>
              </a:rPr>
              <a:t>năm</a:t>
            </a:r>
            <a:r>
              <a:rPr lang="en-US" sz="3500" dirty="0">
                <a:solidFill>
                  <a:srgbClr val="202020"/>
                </a:solidFill>
                <a:latin typeface="Roboto Bold"/>
              </a:rPr>
              <a:t> </a:t>
            </a:r>
            <a:r>
              <a:rPr lang="en-US" sz="3500" dirty="0" err="1">
                <a:solidFill>
                  <a:srgbClr val="202020"/>
                </a:solidFill>
                <a:latin typeface="Roboto Bold"/>
              </a:rPr>
              <a:t>đăng</a:t>
            </a:r>
            <a:r>
              <a:rPr lang="en-US" sz="3500" dirty="0">
                <a:solidFill>
                  <a:srgbClr val="202020"/>
                </a:solidFill>
                <a:latin typeface="Roboto Bold"/>
              </a:rPr>
              <a:t> </a:t>
            </a:r>
            <a:r>
              <a:rPr lang="en-US" sz="3500" dirty="0" err="1">
                <a:solidFill>
                  <a:srgbClr val="202020"/>
                </a:solidFill>
                <a:latin typeface="Roboto Bold"/>
              </a:rPr>
              <a:t>ký</a:t>
            </a:r>
            <a:r>
              <a:rPr lang="en-US" sz="3500" dirty="0">
                <a:solidFill>
                  <a:srgbClr val="202020"/>
                </a:solidFill>
                <a:latin typeface="Roboto Bold"/>
              </a:rPr>
              <a:t>, </a:t>
            </a:r>
            <a:r>
              <a:rPr lang="en-US" sz="3500" dirty="0" err="1">
                <a:solidFill>
                  <a:srgbClr val="202020"/>
                </a:solidFill>
                <a:latin typeface="Roboto Bold"/>
              </a:rPr>
              <a:t>số</a:t>
            </a:r>
            <a:r>
              <a:rPr lang="en-US" sz="3500" dirty="0">
                <a:solidFill>
                  <a:srgbClr val="202020"/>
                </a:solidFill>
                <a:latin typeface="Roboto Bold"/>
              </a:rPr>
              <a:t> km </a:t>
            </a:r>
            <a:r>
              <a:rPr lang="en-US" sz="3500" dirty="0" err="1">
                <a:solidFill>
                  <a:srgbClr val="202020"/>
                </a:solidFill>
                <a:latin typeface="Roboto Bold"/>
              </a:rPr>
              <a:t>đã</a:t>
            </a:r>
            <a:r>
              <a:rPr lang="en-US" sz="3500" dirty="0">
                <a:solidFill>
                  <a:srgbClr val="202020"/>
                </a:solidFill>
                <a:latin typeface="Roboto Bold"/>
              </a:rPr>
              <a:t> </a:t>
            </a:r>
            <a:r>
              <a:rPr lang="en-US" sz="3500" dirty="0" err="1">
                <a:solidFill>
                  <a:srgbClr val="202020"/>
                </a:solidFill>
                <a:latin typeface="Roboto Bold"/>
              </a:rPr>
              <a:t>đi</a:t>
            </a:r>
            <a:r>
              <a:rPr lang="en-US" sz="3500" dirty="0">
                <a:solidFill>
                  <a:srgbClr val="202020"/>
                </a:solidFill>
                <a:latin typeface="Roboto Bold"/>
              </a:rPr>
              <a:t>. </a:t>
            </a:r>
            <a:r>
              <a:rPr lang="en-US" sz="3500" dirty="0" err="1">
                <a:solidFill>
                  <a:srgbClr val="202020"/>
                </a:solidFill>
                <a:latin typeface="Roboto Bold"/>
              </a:rPr>
              <a:t>Điều</a:t>
            </a:r>
            <a:r>
              <a:rPr lang="en-US" sz="3500" dirty="0">
                <a:solidFill>
                  <a:srgbClr val="202020"/>
                </a:solidFill>
                <a:latin typeface="Roboto Bold"/>
              </a:rPr>
              <a:t> </a:t>
            </a:r>
            <a:r>
              <a:rPr lang="en-US" sz="3500" dirty="0" err="1">
                <a:solidFill>
                  <a:srgbClr val="202020"/>
                </a:solidFill>
                <a:latin typeface="Roboto Bold"/>
              </a:rPr>
              <a:t>này</a:t>
            </a:r>
            <a:r>
              <a:rPr lang="en-US" sz="3500" dirty="0">
                <a:solidFill>
                  <a:srgbClr val="202020"/>
                </a:solidFill>
                <a:latin typeface="Roboto Bold"/>
              </a:rPr>
              <a:t> </a:t>
            </a:r>
            <a:r>
              <a:rPr lang="en-US" sz="3500" dirty="0" err="1">
                <a:solidFill>
                  <a:srgbClr val="202020"/>
                </a:solidFill>
                <a:latin typeface="Roboto Bold"/>
              </a:rPr>
              <a:t>có</a:t>
            </a:r>
            <a:r>
              <a:rPr lang="en-US" sz="3500" dirty="0">
                <a:solidFill>
                  <a:srgbClr val="202020"/>
                </a:solidFill>
                <a:latin typeface="Roboto Bold"/>
              </a:rPr>
              <a:t> </a:t>
            </a:r>
            <a:r>
              <a:rPr lang="en-US" sz="3500" dirty="0" err="1">
                <a:solidFill>
                  <a:srgbClr val="202020"/>
                </a:solidFill>
                <a:latin typeface="Roboto Bold"/>
              </a:rPr>
              <a:t>nghĩa</a:t>
            </a:r>
            <a:r>
              <a:rPr lang="en-US" sz="3500" dirty="0">
                <a:solidFill>
                  <a:srgbClr val="202020"/>
                </a:solidFill>
                <a:latin typeface="Roboto Bold"/>
              </a:rPr>
              <a:t> </a:t>
            </a:r>
            <a:r>
              <a:rPr lang="en-US" sz="3500" dirty="0" err="1">
                <a:solidFill>
                  <a:srgbClr val="202020"/>
                </a:solidFill>
                <a:latin typeface="Roboto Bold"/>
              </a:rPr>
              <a:t>là</a:t>
            </a:r>
            <a:r>
              <a:rPr lang="en-US" sz="3500" dirty="0">
                <a:solidFill>
                  <a:srgbClr val="202020"/>
                </a:solidFill>
                <a:latin typeface="Roboto Bold"/>
              </a:rPr>
              <a:t> </a:t>
            </a:r>
            <a:r>
              <a:rPr lang="en-US" sz="3500" dirty="0" err="1">
                <a:solidFill>
                  <a:srgbClr val="202020"/>
                </a:solidFill>
                <a:latin typeface="Roboto Bold"/>
              </a:rPr>
              <a:t>giá</a:t>
            </a:r>
            <a:r>
              <a:rPr lang="en-US" sz="3500" dirty="0">
                <a:solidFill>
                  <a:srgbClr val="202020"/>
                </a:solidFill>
                <a:latin typeface="Roboto Bold"/>
              </a:rPr>
              <a:t> </a:t>
            </a:r>
            <a:r>
              <a:rPr lang="en-US" sz="3500" dirty="0" err="1">
                <a:solidFill>
                  <a:srgbClr val="202020"/>
                </a:solidFill>
                <a:latin typeface="Roboto Bold"/>
              </a:rPr>
              <a:t>bán</a:t>
            </a:r>
            <a:r>
              <a:rPr lang="en-US" sz="3500" dirty="0">
                <a:solidFill>
                  <a:srgbClr val="202020"/>
                </a:solidFill>
                <a:latin typeface="Roboto Bold"/>
              </a:rPr>
              <a:t> </a:t>
            </a:r>
            <a:r>
              <a:rPr lang="en-US" sz="3500" dirty="0" err="1">
                <a:solidFill>
                  <a:srgbClr val="202020"/>
                </a:solidFill>
                <a:latin typeface="Roboto Bold"/>
              </a:rPr>
              <a:t>xe</a:t>
            </a:r>
            <a:r>
              <a:rPr lang="en-US" sz="3500" dirty="0">
                <a:solidFill>
                  <a:srgbClr val="202020"/>
                </a:solidFill>
                <a:latin typeface="Roboto Bold"/>
              </a:rPr>
              <a:t> </a:t>
            </a:r>
            <a:r>
              <a:rPr lang="en-US" sz="3500" dirty="0" err="1">
                <a:solidFill>
                  <a:srgbClr val="202020"/>
                </a:solidFill>
                <a:latin typeface="Roboto Bold"/>
              </a:rPr>
              <a:t>thường</a:t>
            </a:r>
            <a:r>
              <a:rPr lang="en-US" sz="3500" dirty="0">
                <a:solidFill>
                  <a:srgbClr val="202020"/>
                </a:solidFill>
                <a:latin typeface="Roboto Bold"/>
              </a:rPr>
              <a:t> </a:t>
            </a:r>
            <a:r>
              <a:rPr lang="en-US" sz="3500" dirty="0" err="1">
                <a:solidFill>
                  <a:srgbClr val="202020"/>
                </a:solidFill>
                <a:latin typeface="Roboto Bold"/>
              </a:rPr>
              <a:t>giảm</a:t>
            </a:r>
            <a:r>
              <a:rPr lang="en-US" sz="3500" dirty="0">
                <a:solidFill>
                  <a:srgbClr val="202020"/>
                </a:solidFill>
                <a:latin typeface="Roboto Bold"/>
              </a:rPr>
              <a:t> </a:t>
            </a:r>
            <a:r>
              <a:rPr lang="en-US" sz="3500" dirty="0" err="1">
                <a:solidFill>
                  <a:srgbClr val="202020"/>
                </a:solidFill>
                <a:latin typeface="Roboto Bold"/>
              </a:rPr>
              <a:t>dần</a:t>
            </a:r>
            <a:r>
              <a:rPr lang="en-US" sz="3500" dirty="0">
                <a:solidFill>
                  <a:srgbClr val="202020"/>
                </a:solidFill>
                <a:latin typeface="Roboto Bold"/>
              </a:rPr>
              <a:t> </a:t>
            </a:r>
            <a:r>
              <a:rPr lang="en-US" sz="3500" dirty="0" err="1">
                <a:solidFill>
                  <a:srgbClr val="202020"/>
                </a:solidFill>
                <a:latin typeface="Roboto Bold"/>
              </a:rPr>
              <a:t>theo</a:t>
            </a:r>
            <a:r>
              <a:rPr lang="en-US" sz="3500" dirty="0">
                <a:solidFill>
                  <a:srgbClr val="202020"/>
                </a:solidFill>
                <a:latin typeface="Roboto Bold"/>
              </a:rPr>
              <a:t> </a:t>
            </a:r>
            <a:r>
              <a:rPr lang="en-US" sz="3500" dirty="0" err="1">
                <a:solidFill>
                  <a:srgbClr val="202020"/>
                </a:solidFill>
                <a:latin typeface="Roboto Bold"/>
              </a:rPr>
              <a:t>năm</a:t>
            </a:r>
            <a:r>
              <a:rPr lang="en-US" sz="3500" dirty="0">
                <a:solidFill>
                  <a:srgbClr val="202020"/>
                </a:solidFill>
                <a:latin typeface="Roboto Bold"/>
              </a:rPr>
              <a:t> </a:t>
            </a:r>
            <a:r>
              <a:rPr lang="en-US" sz="3500" dirty="0" err="1">
                <a:solidFill>
                  <a:srgbClr val="202020"/>
                </a:solidFill>
                <a:latin typeface="Roboto Bold"/>
              </a:rPr>
              <a:t>đăng</a:t>
            </a:r>
            <a:r>
              <a:rPr lang="en-US" sz="3500" dirty="0">
                <a:solidFill>
                  <a:srgbClr val="202020"/>
                </a:solidFill>
                <a:latin typeface="Roboto Bold"/>
              </a:rPr>
              <a:t> </a:t>
            </a:r>
            <a:r>
              <a:rPr lang="en-US" sz="3500" dirty="0" err="1">
                <a:solidFill>
                  <a:srgbClr val="202020"/>
                </a:solidFill>
                <a:latin typeface="Roboto Bold"/>
              </a:rPr>
              <a:t>ký</a:t>
            </a:r>
            <a:r>
              <a:rPr lang="en-US" sz="3500" dirty="0">
                <a:solidFill>
                  <a:srgbClr val="202020"/>
                </a:solidFill>
                <a:latin typeface="Roboto Bold"/>
              </a:rPr>
              <a:t> </a:t>
            </a:r>
            <a:r>
              <a:rPr lang="en-US" sz="3500" dirty="0" err="1">
                <a:solidFill>
                  <a:srgbClr val="202020"/>
                </a:solidFill>
                <a:latin typeface="Roboto Bold"/>
              </a:rPr>
              <a:t>và</a:t>
            </a:r>
            <a:r>
              <a:rPr lang="en-US" sz="3500" dirty="0">
                <a:solidFill>
                  <a:srgbClr val="202020"/>
                </a:solidFill>
                <a:latin typeface="Roboto Bold"/>
              </a:rPr>
              <a:t> </a:t>
            </a:r>
            <a:r>
              <a:rPr lang="en-US" sz="3500" dirty="0" err="1">
                <a:solidFill>
                  <a:srgbClr val="202020"/>
                </a:solidFill>
                <a:latin typeface="Roboto Bold"/>
              </a:rPr>
              <a:t>số</a:t>
            </a:r>
            <a:r>
              <a:rPr lang="en-US" sz="3500" dirty="0">
                <a:solidFill>
                  <a:srgbClr val="202020"/>
                </a:solidFill>
                <a:latin typeface="Roboto Bold"/>
              </a:rPr>
              <a:t> km </a:t>
            </a:r>
            <a:r>
              <a:rPr lang="en-US" sz="3500" dirty="0" err="1">
                <a:solidFill>
                  <a:srgbClr val="202020"/>
                </a:solidFill>
                <a:latin typeface="Roboto Bold"/>
              </a:rPr>
              <a:t>đã</a:t>
            </a:r>
            <a:r>
              <a:rPr lang="en-US" sz="3500" dirty="0">
                <a:solidFill>
                  <a:srgbClr val="202020"/>
                </a:solidFill>
                <a:latin typeface="Roboto Bold"/>
              </a:rPr>
              <a:t> </a:t>
            </a:r>
            <a:r>
              <a:rPr lang="en-US" sz="3500" dirty="0" err="1">
                <a:solidFill>
                  <a:srgbClr val="202020"/>
                </a:solidFill>
                <a:latin typeface="Roboto Bold"/>
              </a:rPr>
              <a:t>đi</a:t>
            </a:r>
            <a:r>
              <a:rPr lang="en-US" sz="3500" dirty="0">
                <a:solidFill>
                  <a:srgbClr val="202020"/>
                </a:solidFill>
                <a:latin typeface="Roboto Bold"/>
              </a:rPr>
              <a:t>.</a:t>
            </a:r>
          </a:p>
        </p:txBody>
      </p:sp>
      <p:grpSp>
        <p:nvGrpSpPr>
          <p:cNvPr id="10" name="Group 10"/>
          <p:cNvGrpSpPr/>
          <p:nvPr/>
        </p:nvGrpSpPr>
        <p:grpSpPr>
          <a:xfrm>
            <a:off x="17202962" y="0"/>
            <a:ext cx="1085038" cy="1085038"/>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78F5B"/>
            </a:solidFill>
          </p:spPr>
        </p:sp>
        <p:sp>
          <p:nvSpPr>
            <p:cNvPr id="12" name="TextBox 12"/>
            <p:cNvSpPr txBox="1"/>
            <p:nvPr/>
          </p:nvSpPr>
          <p:spPr>
            <a:xfrm>
              <a:off x="76200" y="-9525"/>
              <a:ext cx="660400" cy="746125"/>
            </a:xfrm>
            <a:prstGeom prst="rect">
              <a:avLst/>
            </a:prstGeom>
          </p:spPr>
          <p:txBody>
            <a:bodyPr lIns="50800" tIns="50800" rIns="50800" bIns="50800" rtlCol="0" anchor="ctr"/>
            <a:lstStyle/>
            <a:p>
              <a:pPr algn="ctr">
                <a:lnSpc>
                  <a:spcPts val="4900"/>
                </a:lnSpc>
                <a:spcBef>
                  <a:spcPct val="0"/>
                </a:spcBef>
              </a:pPr>
              <a:r>
                <a:rPr lang="en-US" sz="3500">
                  <a:solidFill>
                    <a:srgbClr val="000000"/>
                  </a:solidFill>
                  <a:latin typeface="Roboto"/>
                </a:rPr>
                <a:t>9</a:t>
              </a: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979</Words>
  <Application>Microsoft Office PowerPoint</Application>
  <PresentationFormat>Custom</PresentationFormat>
  <Paragraphs>95</Paragraphs>
  <Slides>18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Roboto</vt:lpstr>
      <vt:lpstr>Roboto Bold</vt:lpstr>
      <vt:lpstr>Arial</vt:lpstr>
      <vt:lpstr>Calibri</vt:lpstr>
      <vt:lpstr>Roboto Bold Italics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Scrapbook Creative Project Presentation</dc:title>
  <cp:lastModifiedBy>Lê Hoàng Huy</cp:lastModifiedBy>
  <cp:revision>2</cp:revision>
  <dcterms:created xsi:type="dcterms:W3CDTF">2006-08-16T00:00:00Z</dcterms:created>
  <dcterms:modified xsi:type="dcterms:W3CDTF">2023-12-12T08:20:56Z</dcterms:modified>
  <dc:identifier>DAF2vnAQRKU</dc:identifier>
</cp:coreProperties>
</file>